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01" r:id="rId2"/>
    <p:sldId id="258" r:id="rId3"/>
    <p:sldId id="257" r:id="rId4"/>
    <p:sldId id="302" r:id="rId5"/>
    <p:sldId id="261" r:id="rId6"/>
    <p:sldId id="262" r:id="rId7"/>
    <p:sldId id="269" r:id="rId8"/>
    <p:sldId id="260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  <p:sldId id="281" r:id="rId20"/>
    <p:sldId id="284" r:id="rId21"/>
    <p:sldId id="282" r:id="rId22"/>
    <p:sldId id="278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5" r:id="rId34"/>
    <p:sldId id="294" r:id="rId35"/>
    <p:sldId id="317" r:id="rId36"/>
    <p:sldId id="263" r:id="rId37"/>
    <p:sldId id="319" r:id="rId38"/>
    <p:sldId id="318" r:id="rId39"/>
    <p:sldId id="296" r:id="rId40"/>
    <p:sldId id="297" r:id="rId41"/>
    <p:sldId id="298" r:id="rId42"/>
    <p:sldId id="320" r:id="rId43"/>
    <p:sldId id="322" r:id="rId44"/>
    <p:sldId id="321" r:id="rId45"/>
    <p:sldId id="324" r:id="rId46"/>
    <p:sldId id="325" r:id="rId47"/>
    <p:sldId id="326" r:id="rId48"/>
    <p:sldId id="299" r:id="rId49"/>
    <p:sldId id="300" r:id="rId50"/>
    <p:sldId id="316" r:id="rId5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4"/>
    <p:restoredTop sz="94704"/>
  </p:normalViewPr>
  <p:slideViewPr>
    <p:cSldViewPr snapToGrid="0">
      <p:cViewPr>
        <p:scale>
          <a:sx n="140" d="100"/>
          <a:sy n="140" d="100"/>
        </p:scale>
        <p:origin x="47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88E08-BC1F-0543-B97D-E472BFA30EE4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66142-2E28-DE40-BFB5-1A7B607851D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102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13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BF07-90BD-ECE3-B929-5BBBF38A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BB5454C-0876-DEA1-D21E-7C60946FC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C22678E-F562-C6B9-9A7B-1E1C080B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9462D2A-5552-8316-AD8C-DBC081C1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666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2538-5838-4B9B-E960-CAE663AC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199BFE5-655F-0F07-5C90-740C44410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E113068-4DA4-ED0E-8B39-CAE7A67DF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DA0206-6B95-0933-03BC-78425D24A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7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7827-6A3A-7CCC-1171-B4FE77F4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22ADF0B-AA21-19C0-2AF3-CDE206236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22FBFED-2C61-C61B-CF20-9045D8BC5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42FDD7-6B46-4A25-9906-D032F746A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348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1C4A-8EB4-92E2-832C-F3D52A11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CA142F4-DEF0-B543-43EC-108D9DD75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B2DBB3D-2ADE-7749-150C-4DA7E324D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5594EEE-0142-4090-52E6-FA5E00D01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179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B2CF-F07A-670F-3B4C-5BFC696A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0749267-95D6-8043-DC79-4C30C23E3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6A5A711-6412-F944-5E23-4C18AE666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B4D9F7E-970F-52A4-E537-6CF181D2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667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9C2C-07C6-E931-44D3-D1CB06C4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CA91757-D163-70AF-3AF3-BFF7A601C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DB5ACDF-2B20-06F6-5364-BC70F61CE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0A6B767-E82C-21DA-E3CE-89DAC8B25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314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909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5E9704-6DFA-D0E5-2B52-2D7B6D8B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8661A-E90D-E66F-1D2D-D14969878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0DEE81-D8DF-08D1-DD9E-0B6D9266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8AB3A5-1158-C0DF-8BE1-D0BCED0A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9A2524-DB4C-AE9A-EA93-348702D2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653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77C2C5-66C0-6827-E5CD-7C8406A4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41F4912-1C1D-4D2B-7049-8CDF77B0C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6930AA-B53D-63A7-8BD2-1C867833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3D7D4E-E1B9-A934-D64A-3452E206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D5E927D-7719-D09D-7647-6DD7CAFF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161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A74968D-9CB0-B4A1-03DE-06A7AC732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C5D9247-E6CB-1C12-8C0A-50586A3A9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D126CE4-7585-CFC8-D818-DBE7DE74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439286D-5132-FE7B-972C-CFE43350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06511F-FE5E-35A2-D9ED-069BFED6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593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9B05E3-C48F-4BD6-8A96-A14D2BAF38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7A4BEA-E09C-401F-AD54-92B2C41AC5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51780"/>
            <a:ext cx="9144000" cy="438754"/>
          </a:xfrm>
          <a:prstGeom prst="rect">
            <a:avLst/>
          </a:prstGeom>
        </p:spPr>
        <p:txBody>
          <a:bodyPr/>
          <a:lstStyle>
            <a:lvl1pPr marL="0" indent="93663" algn="l">
              <a:buNone/>
              <a:defRPr sz="2000"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Dodatkowa nazwa czy autor prezentacji. 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ECC2253-B2D8-4107-892B-CBF89401093F}"/>
              </a:ext>
            </a:extLst>
          </p:cNvPr>
          <p:cNvSpPr txBox="1">
            <a:spLocks/>
          </p:cNvSpPr>
          <p:nvPr userDrawn="1"/>
        </p:nvSpPr>
        <p:spPr>
          <a:xfrm>
            <a:off x="3824515" y="365125"/>
            <a:ext cx="4577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OCRpolski" panose="02010509020102010303" pitchFamily="50" charset="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chemeClr val="bg1"/>
                </a:solidFill>
                <a:latin typeface="IBM Plex Sans" panose="020B0503050203000203" pitchFamily="34" charset="0"/>
              </a:rPr>
              <a:t>Polsko-Japońska Akademia Technik Komputerowych</a:t>
            </a:r>
            <a:endParaRPr lang="en-US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01AC5-525F-4011-95AA-296E08440C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51" y="5680453"/>
            <a:ext cx="615590" cy="627004"/>
          </a:xfrm>
          <a:prstGeom prst="rect">
            <a:avLst/>
          </a:prstGeom>
        </p:spPr>
      </p:pic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9E7C9829-D927-495C-9147-448A7A6954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84777" y="5696214"/>
            <a:ext cx="1483556" cy="627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aseline="0">
                <a:solidFill>
                  <a:schemeClr val="bg1"/>
                </a:solidFill>
                <a:latin typeface="Mundial Light" pitchFamily="50" charset="-18"/>
              </a:defRPr>
            </a:lvl1pPr>
          </a:lstStyle>
          <a:p>
            <a:br>
              <a:rPr lang="pl-PL" dirty="0"/>
            </a:br>
            <a:r>
              <a:rPr lang="pl-PL" dirty="0"/>
              <a:t>Miejsce na wasze osobiste logo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7D90A88-35AF-4ADC-ACE2-DB1D81EB399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32063" y="5680075"/>
            <a:ext cx="676275" cy="627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aseline="0">
                <a:solidFill>
                  <a:schemeClr val="bg1"/>
                </a:solidFill>
                <a:latin typeface="Mundial Light" pitchFamily="50" charset="-18"/>
              </a:defRPr>
            </a:lvl1pPr>
          </a:lstStyle>
          <a:p>
            <a:r>
              <a:rPr lang="pl-PL" dirty="0"/>
              <a:t>Miejsce na wasze osobiste logo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7C27E8-2E3B-4A11-9E20-5BA04B40F6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6333"/>
            <a:ext cx="9144000" cy="2547787"/>
          </a:xfr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Nazwa </a:t>
            </a:r>
            <a:br>
              <a:rPr lang="pl-PL" dirty="0"/>
            </a:br>
            <a:r>
              <a:rPr lang="pl-PL" dirty="0"/>
              <a:t>Prezentacji</a:t>
            </a:r>
            <a:br>
              <a:rPr lang="pl-PL" dirty="0"/>
            </a:br>
            <a:r>
              <a:rPr lang="pl-PL" dirty="0"/>
              <a:t>Administracja PJATK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4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6E01A9-AC0B-C3CB-9106-18556157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D2CF0F-1F10-74D5-6CCE-12FF37D7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F1585AC-B87F-E187-F30E-EFFF2E7F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39263A8-EB06-011C-889E-E55E5128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2B91F66-AB60-1FA6-E8D6-AE113F05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035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1CD9D-CA5F-278C-54F8-92ACF1F1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3E0EB73-C7A0-85E2-7095-5F078D3E2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5AB8D3-99B7-A581-6CE5-2C6ADEB9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416DDC-2023-D2E2-C22D-A279336C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E812686-E2B1-F671-B27A-34BD3A9E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13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471896-A497-48DB-91CE-A215F82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5144C7-2455-7388-33B2-3A796EFF1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B19923A-74AA-0F19-1167-4C71A0C8D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D8464DE-8862-DC52-E499-F873A358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0174DB-BC23-A8EC-5436-2ABE0E3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CC52D6-BEA2-EEBD-54A0-C264D838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64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C2C650-D50C-3403-EC01-942862E4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66EB2C-C411-A03A-6D85-932C4482F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10A6569-6474-4CC5-5B2F-5E7383F9F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DA614BE-5A7B-FA73-68B3-7E942E57D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E474080-FE73-E0B3-CEEC-90F58E50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6A5AC07-1F4F-7C87-FD20-34498D35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B5BEDA7-8761-A8A3-171A-44D0137A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F6FD8A2-8031-A492-F78A-45883FCE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284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33E768-9624-E941-F7D0-4041E05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A1989D7-D1FE-2E7A-ED42-1539AB2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458113C-1EE8-8740-3089-4158C3E9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1F10E59-9F28-2977-E96E-8531169B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635F177-F734-2F50-62EB-5DF85E3D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3830641-5A65-BBD6-6AAD-88B139D2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5171785-99EE-A867-56C8-39694A2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64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3E107E-BD37-5920-6E84-68566F1D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589FE3-EA94-1F4C-7985-80AE65D0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493BD8-9CE8-2738-CF29-D7A7106FB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96D26B2-2FA1-19C1-D289-70526361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5FA2EC3-3376-12AA-AA7A-EA6A264A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FB9D320-43D5-2A96-618D-15BA3B58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737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30A9E-46C2-9072-33A6-20DBB322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D5AD856-9C64-DEF7-1854-74F4F94DB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54147CD-0E77-4CB4-465B-782708B7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FFC120B-A771-7A59-93C3-07A2896D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A79692-6635-286E-51A6-4AF9A1D0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A9FBC23-CCFA-76F4-C7FE-8763F041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487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CFAB15A-1825-D987-87F5-EADECCC3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D9BD62-92CD-258F-6E6F-D9EB2831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5A397B-4BD6-D040-881B-9520EFE17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748F5B-1B7E-ED4E-BFE7-9AE019CF6DC6}" type="datetimeFigureOut">
              <a:rPr lang="pl-PL" smtClean="0"/>
              <a:t>19.05.2025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429A324-3854-0250-B09B-11A587E3A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7DF2D1-8E88-C9B1-3138-DB00FA9B0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84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7C18D2-A792-29D4-F88D-B83592634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Igor Hebda s34836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4C2E6A-8FBC-8C08-970D-BED29A89E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Rental Property Price Prediction in Warsaw</a:t>
            </a:r>
          </a:p>
        </p:txBody>
      </p:sp>
    </p:spTree>
    <p:extLst>
      <p:ext uri="{BB962C8B-B14F-4D97-AF65-F5344CB8AC3E}">
        <p14:creationId xmlns:p14="http://schemas.microsoft.com/office/powerpoint/2010/main" val="258456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64CD8-5529-CA2E-D390-49C8CC2E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F16B1FB-D140-A415-F560-29934D5B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6" y="457200"/>
            <a:ext cx="94342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7A4E67-D267-9F9F-76B7-D1985FDA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Very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Rare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Features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(&lt; 1%)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B545DF-0446-084D-31A6-2845C521E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Column                                   0 count    1 count    % of 1s   </a:t>
            </a:r>
          </a:p>
          <a:p>
            <a:pPr marL="0" indent="0">
              <a:buNone/>
            </a:pPr>
            <a:r>
              <a:rPr lang="pl-PL" sz="200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sz="2000"/>
              <a:t>district_Rembertów                       5519         8          0.14%</a:t>
            </a:r>
          </a:p>
          <a:p>
            <a:pPr marL="0" indent="0">
              <a:buNone/>
            </a:pPr>
            <a:r>
              <a:rPr lang="pl-PL" sz="2000"/>
              <a:t>heating_electrical                           5518         9          0.16%</a:t>
            </a:r>
          </a:p>
          <a:p>
            <a:pPr marL="0" indent="0">
              <a:buNone/>
            </a:pPr>
            <a:r>
              <a:rPr lang="pl-PL" sz="2000"/>
              <a:t>district_Wesoła                                5516       11         0.20%</a:t>
            </a:r>
          </a:p>
          <a:p>
            <a:pPr marL="0" indent="0">
              <a:buNone/>
            </a:pPr>
            <a:r>
              <a:rPr lang="pl-PL" sz="2000"/>
              <a:t>age_pre_1900                                    5511       16         0.29%</a:t>
            </a:r>
          </a:p>
          <a:p>
            <a:pPr marL="0" indent="0">
              <a:buNone/>
            </a:pPr>
            <a:r>
              <a:rPr lang="pl-PL" sz="2000"/>
              <a:t>two_storey                                          5484       43         0.78%</a:t>
            </a:r>
          </a:p>
          <a:p>
            <a:pPr marL="0" indent="0">
              <a:buNone/>
            </a:pPr>
            <a:r>
              <a:rPr lang="pl-PL" sz="2000"/>
              <a:t>district_Wawer                                  5483       44         0.80%</a:t>
            </a:r>
          </a:p>
          <a:p>
            <a:pPr marL="0" indent="0">
              <a:buNone/>
            </a:pPr>
            <a:r>
              <a:rPr lang="pl-PL" sz="2000"/>
              <a:t>district_Unknown                            5480       47         0.85%</a:t>
            </a:r>
          </a:p>
        </p:txBody>
      </p:sp>
    </p:spTree>
    <p:extLst>
      <p:ext uri="{BB962C8B-B14F-4D97-AF65-F5344CB8AC3E}">
        <p14:creationId xmlns:p14="http://schemas.microsoft.com/office/powerpoint/2010/main" val="39733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597D7-5553-6702-C6B8-C263680E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DD0ADF-5C43-2DCF-2C39-00D4BFE3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Uncommon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Features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(1-5%)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13D0DB-9BD8-8D87-2FAE-6587AE14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Column                                   0 count    1 count    % of 1s   </a:t>
            </a:r>
          </a:p>
          <a:p>
            <a:pPr marL="0" indent="0">
              <a:buNone/>
            </a:pPr>
            <a:r>
              <a:rPr lang="pl-PL" sz="200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sz="2000"/>
              <a:t>window_aluminium                         5449       78         1.41%</a:t>
            </a:r>
          </a:p>
          <a:p>
            <a:pPr marL="0" indent="0">
              <a:buNone/>
            </a:pPr>
            <a:r>
              <a:rPr lang="pl-PL" sz="2000"/>
              <a:t>floor_Special                                      5441       86         1.56%</a:t>
            </a:r>
          </a:p>
          <a:p>
            <a:pPr marL="0" indent="0">
              <a:buNone/>
            </a:pPr>
            <a:r>
              <a:rPr lang="pl-PL" sz="2000"/>
              <a:t>district_Praga-Północ                     5417       110        1.99%</a:t>
            </a:r>
          </a:p>
          <a:p>
            <a:pPr marL="0" indent="0">
              <a:buNone/>
            </a:pPr>
            <a:r>
              <a:rPr lang="pl-PL" sz="2000"/>
              <a:t>district_Targówek                             5411       116        2.10%</a:t>
            </a:r>
          </a:p>
          <a:p>
            <a:pPr marL="0" indent="0">
              <a:buNone/>
            </a:pPr>
            <a:r>
              <a:rPr lang="pl-PL" sz="2000"/>
              <a:t>district_Ursus                                    5395       132        2.39%</a:t>
            </a:r>
          </a:p>
          <a:p>
            <a:pPr marL="0" indent="0">
              <a:buNone/>
            </a:pPr>
            <a:r>
              <a:rPr lang="pl-PL" sz="2000"/>
              <a:t>size_Huge                                            5386       141        2.55%</a:t>
            </a:r>
          </a:p>
          <a:p>
            <a:pPr marL="0" indent="0">
              <a:buNone/>
            </a:pPr>
            <a:r>
              <a:rPr lang="pl-PL" sz="2000"/>
              <a:t>district_Żoliborz                                5382       145        2.62%</a:t>
            </a:r>
          </a:p>
          <a:p>
            <a:pPr marL="0" indent="0">
              <a:buNone/>
            </a:pPr>
            <a:r>
              <a:rPr lang="pl-PL" sz="2000"/>
              <a:t>district_Włochy                                 5381       146        2.64%</a:t>
            </a:r>
          </a:p>
          <a:p>
            <a:pPr marL="0" indent="0">
              <a:buNone/>
            </a:pPr>
            <a:r>
              <a:rPr lang="pl-PL" sz="2000"/>
              <a:t>material_concrete                           5378       149        2.70%</a:t>
            </a:r>
          </a:p>
          <a:p>
            <a:pPr marL="0" indent="0">
              <a:buNone/>
            </a:pPr>
            <a:r>
              <a:rPr lang="pl-PL" sz="2000"/>
              <a:t>many_rooms                                      5377       150        2.71%</a:t>
            </a:r>
          </a:p>
          <a:p>
            <a:pPr marL="0" indent="0">
              <a:buNone/>
            </a:pPr>
            <a:r>
              <a:rPr lang="pl-PL" sz="2000"/>
              <a:t>district_Bielany                                 5365       162        2.93%</a:t>
            </a:r>
          </a:p>
        </p:txBody>
      </p:sp>
    </p:spTree>
    <p:extLst>
      <p:ext uri="{BB962C8B-B14F-4D97-AF65-F5344CB8AC3E}">
        <p14:creationId xmlns:p14="http://schemas.microsoft.com/office/powerpoint/2010/main" val="22205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ADBFC-DB7A-514E-1BCF-EB7D6D0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1440D17-52BA-BB45-EB11-6E6981CE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748885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Uncommon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Features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(1-5%)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(cont.)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0488A-EEFE-7087-FAF1-62D57A46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900"/>
              <a:t>Column                                   0 count    1 count    % of 1s   </a:t>
            </a:r>
          </a:p>
          <a:p>
            <a:pPr marL="0" indent="0">
              <a:buNone/>
            </a:pPr>
            <a:r>
              <a:rPr lang="pl-PL" sz="190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sz="1900"/>
              <a:t>heating_gas_heating                      5354       173        3.13%</a:t>
            </a:r>
          </a:p>
          <a:p>
            <a:pPr marL="0" indent="0">
              <a:buNone/>
            </a:pPr>
            <a:r>
              <a:rPr lang="pl-PL" sz="1900"/>
              <a:t>district_Bemowo                              5349       178        3.22%</a:t>
            </a:r>
          </a:p>
          <a:p>
            <a:pPr marL="0" indent="0">
              <a:buNone/>
            </a:pPr>
            <a:r>
              <a:rPr lang="pl-PL" sz="1900"/>
              <a:t>district_Białołęka                            5329       198        3.58%</a:t>
            </a:r>
          </a:p>
          <a:p>
            <a:pPr marL="0" indent="0">
              <a:buNone/>
            </a:pPr>
            <a:r>
              <a:rPr lang="pl-PL" sz="1900"/>
              <a:t>district_Ochota                                5327       200        3.62%</a:t>
            </a:r>
          </a:p>
          <a:p>
            <a:pPr marL="0" indent="0">
              <a:buNone/>
            </a:pPr>
            <a:r>
              <a:rPr lang="pl-PL" sz="1900"/>
              <a:t>material_concrete_plate              5325       202        3.65%</a:t>
            </a:r>
          </a:p>
          <a:p>
            <a:pPr marL="0" indent="0">
              <a:buNone/>
            </a:pPr>
            <a:r>
              <a:rPr lang="pl-PL" sz="1900"/>
              <a:t>district_Ursynów                              5307       220        3.98%</a:t>
            </a:r>
          </a:p>
          <a:p>
            <a:pPr marL="0" indent="0">
              <a:buNone/>
            </a:pPr>
            <a:r>
              <a:rPr lang="pl-PL" sz="1900"/>
              <a:t>roller_shutters                                  5301       226        4.09%</a:t>
            </a:r>
          </a:p>
          <a:p>
            <a:pPr marL="0" indent="0">
              <a:buNone/>
            </a:pPr>
            <a:r>
              <a:rPr lang="pl-PL" sz="1900"/>
              <a:t>age_1980_1999                                5297       230        4.16%</a:t>
            </a:r>
          </a:p>
          <a:p>
            <a:pPr marL="0" indent="0">
              <a:buNone/>
            </a:pPr>
            <a:r>
              <a:rPr lang="pl-PL" sz="1900"/>
              <a:t>district_Other                                    5278       249        4.51%</a:t>
            </a:r>
          </a:p>
          <a:p>
            <a:pPr marL="0" indent="0">
              <a:buNone/>
            </a:pPr>
            <a:r>
              <a:rPr lang="pl-PL" sz="1900"/>
              <a:t>height_low_rise                                 5262       265        4.79%</a:t>
            </a:r>
          </a:p>
          <a:p>
            <a:pPr marL="0" indent="0">
              <a:buNone/>
            </a:pPr>
            <a:r>
              <a:rPr lang="pl-PL" sz="1900"/>
              <a:t>age_1900_1949                                 5259       268        4.85%</a:t>
            </a:r>
          </a:p>
          <a:p>
            <a:pPr marL="0" indent="0">
              <a:buNone/>
            </a:pPr>
            <a:r>
              <a:rPr lang="pl-PL" sz="1900"/>
              <a:t>district_Wilanów                              5254       273        4.94%</a:t>
            </a:r>
          </a:p>
        </p:txBody>
      </p:sp>
    </p:spTree>
    <p:extLst>
      <p:ext uri="{BB962C8B-B14F-4D97-AF65-F5344CB8AC3E}">
        <p14:creationId xmlns:p14="http://schemas.microsoft.com/office/powerpoint/2010/main" val="242855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42B0E-EB31-193F-1708-9CA4D968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1D638FA-B5D1-CAE5-380F-98DFCBE8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Features analysis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684EAB-05FD-7482-D237-7695A47B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pl-PL" sz="2000"/>
              <a:t>There is heating_Other 22.71, heating_electrical 0.16% , heating_gas_heating 3.13% and heating_urban 74.00%. Lets combine heating_Other, heating_electrical, heating_gas_heating into heating_combined_other.</a:t>
            </a:r>
          </a:p>
          <a:p>
            <a:pPr marL="514350" indent="-514350">
              <a:buAutoNum type="arabicPeriod"/>
            </a:pPr>
            <a:r>
              <a:rPr lang="pl-PL" sz="2000"/>
              <a:t>There is age_pre_1900 0.29%. Lets combine it with age_1900_1949.</a:t>
            </a:r>
          </a:p>
          <a:p>
            <a:pPr marL="514350" indent="-514350">
              <a:buAutoNum type="arabicPeriod"/>
            </a:pPr>
            <a:r>
              <a:rPr lang="pl-PL" sz="2000"/>
              <a:t>Column two_storey is 0.78%. Lets drop it.</a:t>
            </a:r>
          </a:p>
          <a:p>
            <a:pPr marL="514350" indent="-514350">
              <a:buAutoNum type="arabicPeriod"/>
            </a:pPr>
            <a:r>
              <a:rPr lang="pl-PL" sz="2000"/>
              <a:t>We have: district_Rembertów 0.14%, district_Wesoła 0.20%, district_Wawer 0.80%, district_Unknown 0.85%. Lets combine it to district_other.</a:t>
            </a:r>
          </a:p>
          <a:p>
            <a:pPr marL="514350" indent="-514350">
              <a:buAutoNum type="arabicPeriod"/>
            </a:pPr>
            <a:r>
              <a:rPr lang="pl-PL" sz="2000"/>
              <a:t>We have window_aluminium 1.41%. Lets combine it with window_other.</a:t>
            </a:r>
          </a:p>
        </p:txBody>
      </p:sp>
    </p:spTree>
    <p:extLst>
      <p:ext uri="{BB962C8B-B14F-4D97-AF65-F5344CB8AC3E}">
        <p14:creationId xmlns:p14="http://schemas.microsoft.com/office/powerpoint/2010/main" val="331628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EFD214-7A97-4645-45E9-67896621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267A3D-AFE9-7D42-1365-F43828D6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Outcome of Features analysis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16EF75-7DC7-0B0E-2635-91C86E254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Column                                   0 count    1 count    % of 1s   </a:t>
            </a:r>
          </a:p>
          <a:p>
            <a:pPr marL="0" indent="0">
              <a:buNone/>
            </a:pPr>
            <a:r>
              <a:rPr lang="pl-PL" sz="200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sz="2000"/>
              <a:t>floor_Special                                     5441       86         1.56%</a:t>
            </a:r>
          </a:p>
          <a:p>
            <a:pPr marL="0" indent="0">
              <a:buNone/>
            </a:pPr>
            <a:r>
              <a:rPr lang="pl-PL" sz="2000"/>
              <a:t>district_Praga-Północ                    5417       110        1.99%</a:t>
            </a:r>
          </a:p>
          <a:p>
            <a:pPr marL="0" indent="0">
              <a:buNone/>
            </a:pPr>
            <a:r>
              <a:rPr lang="pl-PL" sz="2000"/>
              <a:t>district_other                                     5417       110        1.99%</a:t>
            </a:r>
          </a:p>
          <a:p>
            <a:pPr marL="0" indent="0">
              <a:buNone/>
            </a:pPr>
            <a:r>
              <a:rPr lang="pl-PL" sz="2000"/>
              <a:t>district_Targówek                            5411       116        2.10%</a:t>
            </a:r>
          </a:p>
          <a:p>
            <a:pPr marL="0" indent="0">
              <a:buNone/>
            </a:pPr>
            <a:r>
              <a:rPr lang="pl-PL" sz="2000"/>
              <a:t>district_Ursus                                   5395       132        2.39%</a:t>
            </a:r>
          </a:p>
          <a:p>
            <a:pPr marL="0" indent="0">
              <a:buNone/>
            </a:pPr>
            <a:r>
              <a:rPr lang="pl-PL" sz="2000"/>
              <a:t>size_Huge                                           5386       141        2.55%</a:t>
            </a:r>
          </a:p>
          <a:p>
            <a:pPr marL="0" indent="0">
              <a:buNone/>
            </a:pPr>
            <a:r>
              <a:rPr lang="pl-PL" sz="2000"/>
              <a:t>district_Żoliborz                               5382       145        2.62%</a:t>
            </a:r>
          </a:p>
          <a:p>
            <a:pPr marL="0" indent="0">
              <a:buNone/>
            </a:pPr>
            <a:r>
              <a:rPr lang="pl-PL" sz="2000"/>
              <a:t>district_Włochy                               5381       146        2.64%</a:t>
            </a:r>
          </a:p>
          <a:p>
            <a:pPr marL="0" indent="0">
              <a:buNone/>
            </a:pPr>
            <a:r>
              <a:rPr lang="pl-PL" sz="2000"/>
              <a:t>material_concrete                         5378       149        2.70%</a:t>
            </a:r>
          </a:p>
          <a:p>
            <a:pPr marL="0" indent="0">
              <a:buNone/>
            </a:pPr>
            <a:r>
              <a:rPr lang="pl-PL" sz="2000"/>
              <a:t>many_rooms                                    5377       150        2.71%</a:t>
            </a:r>
          </a:p>
          <a:p>
            <a:pPr marL="0" indent="0">
              <a:buNone/>
            </a:pPr>
            <a:r>
              <a:rPr lang="pl-PL" sz="2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62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70ACFD-69A4-98FD-8E70-71822A13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AA991E1-C043-1644-2F8A-00AB53C1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Correlation analysis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946B0F-87B2-28C1-714F-D89C20938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900"/>
              <a:t>construction_ready_to_use  construction_Other      1.000000</a:t>
            </a:r>
          </a:p>
          <a:p>
            <a:pPr marL="0" indent="0">
              <a:buNone/>
            </a:pPr>
            <a:r>
              <a:rPr lang="pl-PL" sz="1900"/>
              <a:t>heating_combined_other     heating_urban                   1.000000</a:t>
            </a:r>
          </a:p>
          <a:p>
            <a:pPr marL="0" indent="0">
              <a:buNone/>
            </a:pPr>
            <a:r>
              <a:rPr lang="pl-PL" sz="1900"/>
              <a:t>user_type_private_owner    user_type_agency            1.000000</a:t>
            </a:r>
          </a:p>
          <a:p>
            <a:pPr marL="0" indent="0">
              <a:buNone/>
            </a:pPr>
            <a:r>
              <a:rPr lang="pl-PL" sz="1900"/>
              <a:t>material_brick             material_Other                                0.862328</a:t>
            </a:r>
          </a:p>
          <a:p>
            <a:pPr marL="0" indent="0">
              <a:buNone/>
            </a:pPr>
            <a:r>
              <a:rPr lang="pl-PL" sz="1900"/>
              <a:t>price_per_room             price_per_sqm                              0.830368</a:t>
            </a:r>
          </a:p>
          <a:p>
            <a:pPr marL="0" indent="0">
              <a:buNone/>
            </a:pPr>
            <a:r>
              <a:rPr lang="pl-PL" sz="1900"/>
              <a:t>rooms_num                  area                                                       0.821654</a:t>
            </a:r>
          </a:p>
          <a:p>
            <a:pPr marL="0" indent="0">
              <a:buNone/>
            </a:pPr>
            <a:r>
              <a:rPr lang="pl-PL" sz="1900"/>
              <a:t>oven                       fridge                                                               0.816529</a:t>
            </a:r>
          </a:p>
          <a:p>
            <a:pPr marL="0" indent="0">
              <a:buNone/>
            </a:pPr>
            <a:r>
              <a:rPr lang="pl-PL" sz="1900"/>
              <a:t>washing_machine            fridge                                               0.806308</a:t>
            </a:r>
          </a:p>
          <a:p>
            <a:pPr marL="0" indent="0">
              <a:buNone/>
            </a:pPr>
            <a:r>
              <a:rPr lang="pl-PL" sz="1900"/>
              <a:t>amenities_score            oven                                                    0.786751</a:t>
            </a:r>
          </a:p>
          <a:p>
            <a:pPr marL="0" indent="0">
              <a:buNone/>
            </a:pPr>
            <a:r>
              <a:rPr lang="pl-PL" sz="1900"/>
              <a:t>floor_numeric              floor_VeryHigh                                   0.785706</a:t>
            </a:r>
          </a:p>
          <a:p>
            <a:pPr marL="0" indent="0">
              <a:buNone/>
            </a:pPr>
            <a:r>
              <a:rPr lang="pl-PL" sz="1900"/>
              <a:t>price_per_room             total_price                                         0.770090</a:t>
            </a:r>
          </a:p>
          <a:p>
            <a:pPr marL="0" indent="0">
              <a:buNone/>
            </a:pPr>
            <a:r>
              <a:rPr lang="pl-PL" sz="1900"/>
              <a:t>window_plastic             window_Other                                  0.766108</a:t>
            </a:r>
          </a:p>
          <a:p>
            <a:pPr marL="0" indent="0">
              <a:buNone/>
            </a:pPr>
            <a:r>
              <a:rPr lang="pl-PL" sz="19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638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E898C-D3A4-F749-2600-D44D78ACB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2A6B0B-12CB-AD19-95B9-AC921CA8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Correlation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analysis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B8D953-395D-5B35-36C4-9C53BD00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pl-PL" sz="2000"/>
              <a:t>Dropping redundant columns ['construction_Other', 'heating_combined_other', 'user_type_private_owner', 'material_Other']</a:t>
            </a:r>
          </a:p>
        </p:txBody>
      </p:sp>
    </p:spTree>
    <p:extLst>
      <p:ext uri="{BB962C8B-B14F-4D97-AF65-F5344CB8AC3E}">
        <p14:creationId xmlns:p14="http://schemas.microsoft.com/office/powerpoint/2010/main" val="80146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C12F6A-8BAC-9557-0C47-4124B154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823DEB2-D2B8-1DF0-CAFB-11E92C50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87" y="457200"/>
            <a:ext cx="7476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5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F61AAA6-6BF5-890A-3D7D-87E15B9B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95" y="643467"/>
            <a:ext cx="57582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7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8A9E78-644D-BECB-6719-FFD8470F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1. Goal Definition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E60EA9D-7324-3FAA-1DC9-26051E2F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Create a machine learning model that predicts monthly rental prices for apartments in Warsaw based on property features and  location.</a:t>
            </a:r>
          </a:p>
          <a:p>
            <a:pPr marL="0" indent="0">
              <a:buNone/>
            </a:pPr>
            <a:endParaRPr lang="pl-PL" sz="2000"/>
          </a:p>
          <a:p>
            <a:pPr marL="0" indent="0">
              <a:buNone/>
            </a:pPr>
            <a:r>
              <a:rPr lang="pl-PL" sz="2000"/>
              <a:t>Motivation:</a:t>
            </a:r>
          </a:p>
          <a:p>
            <a:pPr marL="0" indent="0">
              <a:buNone/>
            </a:pPr>
            <a:r>
              <a:rPr lang="pl-PL" sz="2000"/>
              <a:t>The model will help tenants identify fair rental values, assist landlords in setting competitive prices, and provide real estate professionals with data-driven insights for the Warsaw rental market.</a:t>
            </a:r>
          </a:p>
        </p:txBody>
      </p:sp>
      <p:pic>
        <p:nvPicPr>
          <p:cNvPr id="5" name="Picture 4" descr="Obraz zawierający budynek, Urbanistyka, obwód&#10;&#10;Zawartość wygenerowana przez AI może być niepoprawna.">
            <a:extLst>
              <a:ext uri="{FF2B5EF4-FFF2-40B4-BE49-F238E27FC236}">
                <a16:creationId xmlns:a16="http://schemas.microsoft.com/office/drawing/2014/main" id="{7495A4C9-1E34-D018-DAC7-7E0A548A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2" r="18380"/>
          <a:stretch>
            <a:fillRect/>
          </a:stretch>
        </p:blipFill>
        <p:spPr>
          <a:xfrm>
            <a:off x="8109502" y="1403368"/>
            <a:ext cx="3615776" cy="40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5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D194C3-AE96-B564-2469-55302DB8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 err="1"/>
              <a:t>kitchen_furniture_amenities</a:t>
            </a:r>
            <a:r>
              <a:rPr lang="pl-PL" sz="2000" dirty="0"/>
              <a:t> : </a:t>
            </a:r>
            <a:r>
              <a:rPr lang="pl-PL" sz="2000" dirty="0" err="1"/>
              <a:t>washing_machine</a:t>
            </a:r>
            <a:r>
              <a:rPr lang="pl-PL" sz="2000" dirty="0"/>
              <a:t>, </a:t>
            </a:r>
            <a:r>
              <a:rPr lang="pl-PL" sz="2000" dirty="0" err="1"/>
              <a:t>oven</a:t>
            </a:r>
            <a:r>
              <a:rPr lang="pl-PL" sz="2000" dirty="0"/>
              <a:t>, </a:t>
            </a:r>
            <a:r>
              <a:rPr lang="pl-PL" sz="2000" dirty="0" err="1"/>
              <a:t>fridge</a:t>
            </a:r>
            <a:r>
              <a:rPr lang="pl-PL" sz="2000" dirty="0"/>
              <a:t>, </a:t>
            </a:r>
            <a:r>
              <a:rPr lang="pl-PL" sz="2000" dirty="0" err="1"/>
              <a:t>dishwasher</a:t>
            </a:r>
            <a:r>
              <a:rPr lang="pl-PL" sz="2000" dirty="0"/>
              <a:t>, tv, </a:t>
            </a:r>
            <a:r>
              <a:rPr lang="pl-PL" sz="2000" dirty="0" err="1"/>
              <a:t>furniture</a:t>
            </a:r>
            <a:r>
              <a:rPr lang="pl-PL" sz="2000" dirty="0"/>
              <a:t>, </a:t>
            </a:r>
            <a:r>
              <a:rPr lang="pl-PL" sz="2000" dirty="0" err="1"/>
              <a:t>stove</a:t>
            </a:r>
            <a:endParaRPr lang="pl-PL" sz="2000" dirty="0"/>
          </a:p>
          <a:p>
            <a:r>
              <a:rPr lang="pl-PL" sz="2000" dirty="0" err="1"/>
              <a:t>security_amenities</a:t>
            </a:r>
            <a:r>
              <a:rPr lang="pl-PL" sz="2000" dirty="0"/>
              <a:t> : </a:t>
            </a:r>
            <a:r>
              <a:rPr lang="pl-PL" sz="2000" dirty="0" err="1"/>
              <a:t>anti_burglary_door</a:t>
            </a:r>
            <a:r>
              <a:rPr lang="pl-PL" sz="2000" dirty="0"/>
              <a:t>, </a:t>
            </a:r>
            <a:r>
              <a:rPr lang="pl-PL" sz="2000" dirty="0" err="1"/>
              <a:t>closed_area</a:t>
            </a:r>
            <a:r>
              <a:rPr lang="pl-PL" sz="2000" dirty="0"/>
              <a:t>, </a:t>
            </a:r>
            <a:r>
              <a:rPr lang="pl-PL" sz="2000" dirty="0" err="1"/>
              <a:t>entryphone</a:t>
            </a:r>
            <a:r>
              <a:rPr lang="pl-PL" sz="2000" dirty="0"/>
              <a:t>, monitoring, </a:t>
            </a:r>
            <a:r>
              <a:rPr lang="pl-PL" sz="2000" dirty="0" err="1"/>
              <a:t>non_smokers_only</a:t>
            </a:r>
            <a:endParaRPr lang="pl-PL" sz="2000" dirty="0"/>
          </a:p>
          <a:p>
            <a:r>
              <a:rPr lang="pl-PL" sz="2000" dirty="0" err="1"/>
              <a:t>tech_amenities</a:t>
            </a:r>
            <a:r>
              <a:rPr lang="pl-PL" sz="2000" dirty="0"/>
              <a:t> : </a:t>
            </a:r>
            <a:r>
              <a:rPr lang="pl-PL" sz="2000" dirty="0" err="1"/>
              <a:t>cable-television</a:t>
            </a:r>
            <a:r>
              <a:rPr lang="pl-PL" sz="2000" dirty="0"/>
              <a:t>, </a:t>
            </a:r>
            <a:r>
              <a:rPr lang="pl-PL" sz="2000" dirty="0" err="1"/>
              <a:t>phone</a:t>
            </a:r>
            <a:r>
              <a:rPr lang="pl-PL" sz="2000" dirty="0"/>
              <a:t>, </a:t>
            </a:r>
            <a:r>
              <a:rPr lang="pl-PL" sz="2000" dirty="0" err="1"/>
              <a:t>internet</a:t>
            </a:r>
            <a:endParaRPr lang="pl-PL" sz="2000" dirty="0"/>
          </a:p>
          <a:p>
            <a:r>
              <a:rPr lang="pl-PL" sz="2000" dirty="0" err="1"/>
              <a:t>premium_amenities</a:t>
            </a:r>
            <a:r>
              <a:rPr lang="pl-PL" sz="2000" dirty="0"/>
              <a:t> : garden, </a:t>
            </a:r>
            <a:r>
              <a:rPr lang="pl-PL" sz="2000" dirty="0" err="1"/>
              <a:t>terrace</a:t>
            </a:r>
            <a:r>
              <a:rPr lang="pl-PL" sz="2000" dirty="0"/>
              <a:t>, </a:t>
            </a:r>
            <a:r>
              <a:rPr lang="pl-PL" sz="2000" dirty="0" err="1"/>
              <a:t>air_conditioning</a:t>
            </a:r>
            <a:r>
              <a:rPr lang="pl-PL" sz="2000" dirty="0"/>
              <a:t>, </a:t>
            </a:r>
            <a:r>
              <a:rPr lang="pl-PL" sz="2000" dirty="0" err="1"/>
              <a:t>roller_shutters</a:t>
            </a:r>
            <a:r>
              <a:rPr lang="pl-PL" sz="2000" dirty="0"/>
              <a:t>, alarm</a:t>
            </a:r>
          </a:p>
          <a:p>
            <a:r>
              <a:rPr lang="pl-PL" sz="2000" dirty="0" err="1"/>
              <a:t>infrastructure_amenities</a:t>
            </a:r>
            <a:r>
              <a:rPr lang="pl-PL" sz="2000" dirty="0"/>
              <a:t> : lift, </a:t>
            </a:r>
            <a:r>
              <a:rPr lang="pl-PL" sz="2000" dirty="0" err="1"/>
              <a:t>balcony</a:t>
            </a:r>
            <a:r>
              <a:rPr lang="pl-PL" sz="2000" dirty="0"/>
              <a:t>, </a:t>
            </a:r>
            <a:r>
              <a:rPr lang="pl-PL" sz="2000" dirty="0" err="1"/>
              <a:t>garage</a:t>
            </a:r>
            <a:endParaRPr lang="pl-PL" sz="2000" dirty="0"/>
          </a:p>
          <a:p>
            <a:r>
              <a:rPr lang="pl-PL" sz="2000" dirty="0" err="1"/>
              <a:t>interior_amenities</a:t>
            </a:r>
            <a:r>
              <a:rPr lang="pl-PL" sz="2000" dirty="0"/>
              <a:t> : </a:t>
            </a:r>
            <a:r>
              <a:rPr lang="pl-PL" sz="2000" dirty="0" err="1"/>
              <a:t>separate_kitchen</a:t>
            </a:r>
            <a:r>
              <a:rPr lang="pl-PL" sz="2000" dirty="0"/>
              <a:t>, </a:t>
            </a:r>
            <a:r>
              <a:rPr lang="pl-PL" sz="2000" dirty="0" err="1"/>
              <a:t>usable_room</a:t>
            </a:r>
            <a:r>
              <a:rPr lang="pl-PL" sz="2000" dirty="0"/>
              <a:t>, </a:t>
            </a:r>
            <a:r>
              <a:rPr lang="pl-PL" sz="2000" dirty="0" err="1"/>
              <a:t>basement</a:t>
            </a:r>
            <a:endParaRPr lang="pl-PL" sz="20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516CF2-63CF-3FF4-1D59-EE1DF86B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Amenity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groupings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based</a:t>
            </a:r>
            <a:r>
              <a:rPr lang="pl-PL" sz="4000" dirty="0">
                <a:solidFill>
                  <a:srgbClr val="FFFFFF"/>
                </a:solidFill>
              </a:rPr>
              <a:t> on </a:t>
            </a:r>
            <a:r>
              <a:rPr lang="pl-PL" sz="4000" dirty="0" err="1">
                <a:solidFill>
                  <a:srgbClr val="FFFFFF"/>
                </a:solidFill>
              </a:rPr>
              <a:t>correlation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patterns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0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0EA36-1652-9AA3-B848-C56E15C5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7604A7-6AC9-05B7-32A7-B6D811BD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2" y="457200"/>
            <a:ext cx="89714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34D35-7D6F-3E86-DAB6-9D0D2C384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311559C-3B5F-F358-AF74-A8D9FE09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Price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>
                <a:solidFill>
                  <a:srgbClr val="FFFFFF"/>
                </a:solidFill>
              </a:rPr>
              <a:t>outliers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C63A5B-61C5-2380-0F98-22B3A26F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Outlier</a:t>
            </a:r>
            <a:r>
              <a:rPr lang="pl-PL" sz="2000" dirty="0"/>
              <a:t> </a:t>
            </a:r>
            <a:r>
              <a:rPr lang="pl-PL" sz="2000"/>
              <a:t>thresholds</a:t>
            </a:r>
            <a:r>
              <a:rPr lang="pl-PL" sz="2000" dirty="0"/>
              <a:t> (1.5 IQR </a:t>
            </a:r>
            <a:r>
              <a:rPr lang="pl-PL" sz="2000"/>
              <a:t>method</a:t>
            </a:r>
            <a:r>
              <a:rPr lang="pl-PL" sz="2000" dirty="0"/>
              <a:t>):</a:t>
            </a:r>
          </a:p>
          <a:p>
            <a:pPr marL="0" indent="0">
              <a:buNone/>
            </a:pPr>
            <a:r>
              <a:rPr lang="pl-PL" sz="2000" dirty="0"/>
              <a:t>Lower </a:t>
            </a:r>
            <a:r>
              <a:rPr lang="pl-PL" sz="2000"/>
              <a:t>bound</a:t>
            </a:r>
            <a:r>
              <a:rPr lang="pl-PL" sz="2000" dirty="0"/>
              <a:t>: </a:t>
            </a:r>
            <a:r>
              <a:rPr lang="pl-PL" sz="2000" b="1" dirty="0"/>
              <a:t>-846.88</a:t>
            </a:r>
          </a:p>
          <a:p>
            <a:pPr marL="0" indent="0">
              <a:buNone/>
            </a:pPr>
            <a:r>
              <a:rPr lang="pl-PL" sz="2000" dirty="0"/>
              <a:t>Upper </a:t>
            </a:r>
            <a:r>
              <a:rPr lang="pl-PL" sz="2000"/>
              <a:t>bound</a:t>
            </a:r>
            <a:r>
              <a:rPr lang="pl-PL" sz="2000" dirty="0"/>
              <a:t>: 11388.12</a:t>
            </a:r>
          </a:p>
          <a:p>
            <a:pPr marL="0" indent="0">
              <a:buNone/>
            </a:pPr>
            <a:r>
              <a:rPr lang="pl-PL" sz="2000"/>
              <a:t>Number</a:t>
            </a:r>
            <a:r>
              <a:rPr lang="pl-PL" sz="2000" dirty="0"/>
              <a:t> of </a:t>
            </a:r>
            <a:r>
              <a:rPr lang="pl-PL" sz="2000"/>
              <a:t>outliers</a:t>
            </a:r>
            <a:r>
              <a:rPr lang="pl-PL" sz="2000" dirty="0"/>
              <a:t>: 595 (9.83% of the data)</a:t>
            </a:r>
          </a:p>
          <a:p>
            <a:pPr marL="0" indent="0">
              <a:buNone/>
            </a:pPr>
            <a:r>
              <a:rPr lang="pl-PL" sz="2000"/>
              <a:t>Outlier</a:t>
            </a:r>
            <a:r>
              <a:rPr lang="pl-PL" sz="2000" dirty="0"/>
              <a:t> </a:t>
            </a:r>
            <a:r>
              <a:rPr lang="pl-PL" sz="2000"/>
              <a:t>range</a:t>
            </a:r>
            <a:r>
              <a:rPr lang="pl-PL" sz="2000" dirty="0"/>
              <a:t>: 1250.00 to -846.88 and 11388.12 to 57000.00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The data </a:t>
            </a:r>
            <a:r>
              <a:rPr lang="pl-PL" sz="2000"/>
              <a:t>is</a:t>
            </a:r>
            <a:r>
              <a:rPr lang="pl-PL" sz="2000" dirty="0"/>
              <a:t> </a:t>
            </a:r>
            <a:r>
              <a:rPr lang="pl-PL" sz="2000"/>
              <a:t>right-skewed</a:t>
            </a:r>
            <a:r>
              <a:rPr lang="pl-PL" sz="2000" dirty="0"/>
              <a:t> (</a:t>
            </a:r>
            <a:r>
              <a:rPr lang="pl-PL" sz="2000"/>
              <a:t>many</a:t>
            </a:r>
            <a:r>
              <a:rPr lang="pl-PL" sz="2000" dirty="0"/>
              <a:t> </a:t>
            </a:r>
            <a:r>
              <a:rPr lang="pl-PL" sz="2000"/>
              <a:t>more</a:t>
            </a:r>
            <a:r>
              <a:rPr lang="pl-PL" sz="2000" dirty="0"/>
              <a:t> high </a:t>
            </a:r>
            <a:r>
              <a:rPr lang="pl-PL" sz="2000"/>
              <a:t>prices</a:t>
            </a:r>
            <a:r>
              <a:rPr lang="pl-PL" sz="2000" dirty="0"/>
              <a:t> </a:t>
            </a:r>
            <a:r>
              <a:rPr lang="pl-PL" sz="2000"/>
              <a:t>than</a:t>
            </a:r>
            <a:r>
              <a:rPr lang="pl-PL" sz="2000" dirty="0"/>
              <a:t> </a:t>
            </a:r>
            <a:r>
              <a:rPr lang="pl-PL" sz="2000"/>
              <a:t>low</a:t>
            </a:r>
            <a:r>
              <a:rPr lang="pl-PL" sz="2000" dirty="0"/>
              <a:t> </a:t>
            </a:r>
            <a:r>
              <a:rPr lang="pl-PL" sz="2000"/>
              <a:t>prices</a:t>
            </a:r>
            <a:r>
              <a:rPr lang="pl-PL" sz="2000" dirty="0"/>
              <a:t>). The IQR </a:t>
            </a:r>
            <a:r>
              <a:rPr lang="pl-PL" sz="2000"/>
              <a:t>method</a:t>
            </a:r>
            <a:r>
              <a:rPr lang="pl-PL" sz="2000" dirty="0"/>
              <a:t> </a:t>
            </a:r>
            <a:r>
              <a:rPr lang="pl-PL" sz="2000"/>
              <a:t>assumes</a:t>
            </a:r>
            <a:r>
              <a:rPr lang="pl-PL" sz="2000" dirty="0"/>
              <a:t> a </a:t>
            </a:r>
            <a:r>
              <a:rPr lang="pl-PL" sz="2000"/>
              <a:t>symmetric</a:t>
            </a:r>
            <a:r>
              <a:rPr lang="pl-PL" sz="2000" dirty="0"/>
              <a:t> </a:t>
            </a:r>
            <a:r>
              <a:rPr lang="pl-PL" sz="2000"/>
              <a:t>distribution</a:t>
            </a:r>
            <a:r>
              <a:rPr lang="pl-PL" sz="2000" dirty="0"/>
              <a:t>. </a:t>
            </a:r>
            <a:r>
              <a:rPr lang="pl-PL" sz="2000"/>
              <a:t>When</a:t>
            </a:r>
            <a:r>
              <a:rPr lang="pl-PL" sz="2000" dirty="0"/>
              <a:t> applied to </a:t>
            </a:r>
            <a:r>
              <a:rPr lang="pl-PL" sz="2000"/>
              <a:t>skewed</a:t>
            </a:r>
            <a:r>
              <a:rPr lang="pl-PL" sz="2000" dirty="0"/>
              <a:t> data, </a:t>
            </a:r>
            <a:r>
              <a:rPr lang="pl-PL" sz="2000"/>
              <a:t>it</a:t>
            </a:r>
            <a:r>
              <a:rPr lang="pl-PL" sz="2000" dirty="0"/>
              <a:t> </a:t>
            </a:r>
            <a:r>
              <a:rPr lang="pl-PL" sz="2000"/>
              <a:t>can</a:t>
            </a:r>
            <a:r>
              <a:rPr lang="pl-PL" sz="2000" dirty="0"/>
              <a:t> </a:t>
            </a:r>
            <a:r>
              <a:rPr lang="pl-PL" sz="2000"/>
              <a:t>produce</a:t>
            </a:r>
            <a:r>
              <a:rPr lang="pl-PL" sz="2000" dirty="0"/>
              <a:t> </a:t>
            </a:r>
            <a:r>
              <a:rPr lang="pl-PL" sz="2000"/>
              <a:t>impossible</a:t>
            </a:r>
            <a:r>
              <a:rPr lang="pl-PL" sz="2000" dirty="0"/>
              <a:t> </a:t>
            </a:r>
            <a:r>
              <a:rPr lang="pl-PL" sz="2000"/>
              <a:t>thresholds</a:t>
            </a:r>
            <a:r>
              <a:rPr lang="pl-P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14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76E54-563C-C86F-58FE-EED99034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7541C23-4ABD-AE1E-E5A9-E0F768E8D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F1BFA2-7D4B-1646-1EE7-B590CD96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9DFC39-A811-D08C-DED3-52DD25CD3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A77A34-72E4-670A-6EEB-C7AF871AE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E88138-1D16-1591-F1E8-777E7D5B6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97A591B-F7F1-5FD7-A48B-EED166C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82BCE-F83C-F72B-81BE-1769D209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6D1EC89-303C-A4D1-01C3-5BEE6B72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Outliers are not errors.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Decision: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log(price)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6" name="Obraz 5" descr="Obraz zawierający tekst, diagram, zrzut ekranu, Wykres&#10;&#10;Zawartość wygenerowana przez AI może być niepoprawna.">
            <a:extLst>
              <a:ext uri="{FF2B5EF4-FFF2-40B4-BE49-F238E27FC236}">
                <a16:creationId xmlns:a16="http://schemas.microsoft.com/office/drawing/2014/main" id="{154BA743-97BB-D473-9351-05583DBC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54828"/>
            <a:ext cx="7225748" cy="51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D9C55-F650-F89F-7B47-EC8517C4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A50E888-B662-75D0-CFF9-ED19CB868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63D51-A5A7-C084-0738-D6CE207D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F487E-F7FB-FEE8-A9F2-40B1D1F96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487B7D-0A1A-EF41-903B-1A9291525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60548-4657-FB7F-4B3C-82F098345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1C03EDB-8BD7-1347-6F32-D8849D42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6E2145-D90B-072B-1479-3FCD17078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111DA7-DDA2-2A59-42E9-7CAD8362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Feature correlations with log price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0C91936-EC95-EB0B-7E2E-E4D8ECD8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202"/>
          <a:stretch>
            <a:fillRect/>
          </a:stretch>
        </p:blipFill>
        <p:spPr>
          <a:xfrm>
            <a:off x="4502428" y="975591"/>
            <a:ext cx="7225748" cy="49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ACEAC-9CAC-9B50-B8B2-00C6CE49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CE17A2-E6E6-B7E2-BD65-D29B0CA4D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5057A0-E2F5-A2F7-A5B0-0F767403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7E712C-FE2F-66A0-518D-DB9B407D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B08EE-273E-6280-786D-87DF2AFCF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334635-DF7E-757D-287F-4325C5A75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95C055-1F0F-6532-0CD5-C8F01E20B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E46866-E777-95C8-2FE9-22CFE8967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FB1F531-0B25-E37A-E4EE-E14F8869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Feature correlations with log price (cont.)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E80FD8C-FBBB-FF80-E84B-53AD255C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288"/>
          <a:stretch>
            <a:fillRect/>
          </a:stretch>
        </p:blipFill>
        <p:spPr>
          <a:xfrm>
            <a:off x="4502428" y="886650"/>
            <a:ext cx="7225748" cy="50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7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3782F-D1B8-DD41-15E1-8403F21E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29C186-7152-E096-A8C1-3ED67B69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B76C26-47EB-0F55-D756-96190858A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32EFF7-C6EA-038B-6664-0A969F43E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936FF-03CC-CFA8-D72E-24F02CC40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A2C67E1-2FFA-C8A6-45E5-0094A8C4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9" y="448056"/>
            <a:ext cx="10781013" cy="61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21B76-768B-AAEC-CC0D-B8DCE29D9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05B18-39B9-175A-68D0-707D38CDD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9EABA-4A6A-FE64-7304-D22785858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A7D96-0E3B-5DB1-365A-9775242C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55D76C-667E-B0D5-A075-503031D4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5B3EC4A-5074-A4B0-E40A-3EEB6588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88" y="152552"/>
            <a:ext cx="9869424" cy="65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46E81-1313-7FE9-164D-FB913158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ACBB2-24F0-4A82-F838-E762B828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06530-BA99-97DB-5A15-EACE602EF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9F95-A671-E623-4C91-A727CF34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FE20E-3158-1AB9-5E8E-90CC1A798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6E92592-5EB2-D652-5A36-2786DC0D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" y="334148"/>
            <a:ext cx="10418064" cy="61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37EAC-0B8D-52E1-1414-1374C1138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D22CE4-9E62-1E42-3C4E-AA7D1820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0692F-6CEE-8E1C-0E61-1D56F6B99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DA9B3-77FE-E384-E343-EC7A3925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DD0BB-EEE5-C762-1CAB-A6A2A8CF9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29ACA62-19F5-6A53-22CF-E99BAC93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44863"/>
            <a:ext cx="10671048" cy="63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D8B4CC-DEAB-DCAD-B8E2-FC35E136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C307CD-7659-A1D3-261D-FF5B3751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pl-PL" sz="2000"/>
              <a:t>Stage 1: Source: otodom.pl</a:t>
            </a:r>
          </a:p>
          <a:p>
            <a:r>
              <a:rPr lang="pl-PL" sz="2000"/>
              <a:t>Aim: collect urls of property listings</a:t>
            </a:r>
          </a:p>
          <a:p>
            <a:r>
              <a:rPr lang="pl-PL" sz="2000"/>
              <a:t>Execution: script 2-1.py</a:t>
            </a:r>
            <a:br>
              <a:rPr lang="pl-PL" sz="2000"/>
            </a:br>
            <a:r>
              <a:rPr lang="pl-PL" sz="2000"/>
              <a:t>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8FEBD-9E05-CF37-E316-76FC7075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9" r="36740" b="2"/>
          <a:stretch>
            <a:fillRect/>
          </a:stretch>
        </p:blipFill>
        <p:spPr>
          <a:xfrm>
            <a:off x="8109502" y="1403340"/>
            <a:ext cx="3615776" cy="40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1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DAF7D-A51B-1E50-0B65-0CF2FA1E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279A2F-5C56-2D5E-382B-54E78A168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B7AAB-CC16-41A4-568F-D1AAA6163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72FE92-A638-127D-58E5-A6471D75B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04616-5D4A-AF94-5D9C-800A9F6A3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3396580-0336-6846-A716-9DA713B0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681036"/>
            <a:ext cx="11463107" cy="56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3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5C409-B0FD-2EE3-A57E-22DD072A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C66D9C-65D3-65B9-46F6-497A20DCC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349F8-210F-DA99-6C9F-28DEECDF1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7ACF-EED2-23E2-120B-910FADFD6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0C27F-8F6B-9CC0-881A-4AE01E1C9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90A2B3-1C9B-E371-A524-271C79C2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0" y="274320"/>
            <a:ext cx="11091920" cy="62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5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104D4-7281-D4DE-7A89-5010DEBF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4B4981-DA11-872A-867A-C2A5A3A97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3E44D3-1A18-3D26-584E-BEE4114F9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DD96C-09E6-3162-8951-8D2FFAE1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8CA865-8303-E37C-6C47-34B8769BD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E3540A6-2102-8C01-B143-85E9A6E1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04" y="210811"/>
            <a:ext cx="11334368" cy="64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16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E5B01-0E41-37DD-993B-B193AC126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19D42A-2E90-71D3-2B47-269F6F44E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0008B-7F7D-91A0-36BA-F0D56107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8747F-D07C-3477-3B23-536A45CF3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44BD6-BFE2-AC25-8BD4-A6B5D672A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627F7B1-2583-BA32-3CAD-39A1A3A1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12" y="196057"/>
            <a:ext cx="10532976" cy="64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5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54C579-644C-CD54-4E17-52D7D8C3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dirty="0"/>
              <a:t>z-</a:t>
            </a:r>
            <a:r>
              <a:rPr lang="pl-PL" sz="2000" dirty="0" err="1"/>
              <a:t>score</a:t>
            </a:r>
            <a:r>
              <a:rPr lang="pl-PL" sz="2000" dirty="0"/>
              <a:t> </a:t>
            </a:r>
            <a:r>
              <a:rPr lang="pl-PL" sz="2000" dirty="0" err="1"/>
              <a:t>normalization</a:t>
            </a:r>
            <a:r>
              <a:rPr lang="pl-PL" sz="2000" dirty="0"/>
              <a:t> </a:t>
            </a:r>
            <a:r>
              <a:rPr lang="pl-PL" sz="2000" dirty="0" err="1"/>
              <a:t>variables</a:t>
            </a:r>
            <a:r>
              <a:rPr lang="pl-PL" sz="2000" dirty="0"/>
              <a:t>:</a:t>
            </a:r>
          </a:p>
          <a:p>
            <a:pPr marL="0" indent="0">
              <a:buNone/>
            </a:pPr>
            <a:r>
              <a:rPr lang="pl-PL" sz="2000" dirty="0" err="1"/>
              <a:t>area</a:t>
            </a:r>
            <a:r>
              <a:rPr lang="pl-PL" sz="2000" dirty="0"/>
              <a:t>,</a:t>
            </a:r>
          </a:p>
          <a:p>
            <a:pPr marL="0" indent="0">
              <a:buNone/>
            </a:pPr>
            <a:r>
              <a:rPr lang="pl-PL" sz="2000" dirty="0" err="1"/>
              <a:t>distance_to_center</a:t>
            </a:r>
            <a:r>
              <a:rPr lang="pl-PL" sz="2000" dirty="0"/>
              <a:t>,</a:t>
            </a:r>
          </a:p>
          <a:p>
            <a:pPr marL="0" indent="0">
              <a:buNone/>
            </a:pPr>
            <a:r>
              <a:rPr lang="pl-PL" sz="2000" dirty="0" err="1"/>
              <a:t>building_floors_num</a:t>
            </a:r>
            <a:r>
              <a:rPr lang="pl-PL" sz="2000" dirty="0"/>
              <a:t>,</a:t>
            </a:r>
          </a:p>
          <a:p>
            <a:pPr marL="0" indent="0">
              <a:buNone/>
            </a:pPr>
            <a:r>
              <a:rPr lang="pl-PL" sz="2000" dirty="0" err="1"/>
              <a:t>floor_numeric</a:t>
            </a:r>
            <a:r>
              <a:rPr lang="pl-PL" sz="2000" dirty="0"/>
              <a:t>,</a:t>
            </a:r>
          </a:p>
          <a:p>
            <a:pPr marL="0" indent="0">
              <a:buNone/>
            </a:pPr>
            <a:r>
              <a:rPr lang="pl-PL" sz="2000" dirty="0" err="1"/>
              <a:t>build_year</a:t>
            </a:r>
            <a:r>
              <a:rPr lang="pl-PL" sz="2000" dirty="0"/>
              <a:t>,</a:t>
            </a:r>
          </a:p>
          <a:p>
            <a:pPr marL="0" indent="0">
              <a:buNone/>
            </a:pPr>
            <a:r>
              <a:rPr lang="pl-PL" sz="2000" dirty="0" err="1"/>
              <a:t>relative_floor_position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 err="1"/>
              <a:t>Execution</a:t>
            </a:r>
            <a:r>
              <a:rPr lang="pl-PL" sz="2000" dirty="0"/>
              <a:t> of </a:t>
            </a:r>
            <a:r>
              <a:rPr lang="pl-PL" sz="2000" dirty="0" err="1"/>
              <a:t>section</a:t>
            </a:r>
            <a:r>
              <a:rPr lang="pl-PL" sz="2000" dirty="0"/>
              <a:t> 3 and 4: 3-1.py and 3-2.py</a:t>
            </a:r>
          </a:p>
          <a:p>
            <a:endParaRPr lang="pl-PL" sz="20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63D8D3-1694-27A0-ADAC-5339A27F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Standarization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z-</a:t>
            </a:r>
            <a:r>
              <a:rPr lang="pl-PL" sz="4000" dirty="0" err="1">
                <a:solidFill>
                  <a:srgbClr val="FFFFFF"/>
                </a:solidFill>
              </a:rPr>
              <a:t>score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92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5BC952-1F77-FAAF-040E-6C3179B4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8983769" cy="3451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Modeling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9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BFF31-7204-7793-02CF-24AB6ED3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2FD1076-7CF2-EC93-C233-17F85B8D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Data </a:t>
            </a:r>
            <a:r>
              <a:rPr lang="pl-PL" sz="4000" dirty="0" err="1">
                <a:solidFill>
                  <a:srgbClr val="FFFFFF"/>
                </a:solidFill>
              </a:rPr>
              <a:t>splitting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A24BBB-6754-8228-0E4C-5C6F5F6F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6997911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700" dirty="0"/>
              <a:t>Training set: 3632 </a:t>
            </a:r>
            <a:r>
              <a:rPr lang="pl-PL" sz="1700" dirty="0" err="1"/>
              <a:t>samples</a:t>
            </a:r>
            <a:r>
              <a:rPr lang="pl-PL" sz="1700" dirty="0"/>
              <a:t> (60.0%)</a:t>
            </a:r>
          </a:p>
          <a:p>
            <a:pPr marL="0" indent="0">
              <a:buNone/>
            </a:pPr>
            <a:r>
              <a:rPr lang="pl-PL" sz="1700" dirty="0" err="1"/>
              <a:t>Validation</a:t>
            </a:r>
            <a:r>
              <a:rPr lang="pl-PL" sz="1700" dirty="0"/>
              <a:t> set: 1211 </a:t>
            </a:r>
            <a:r>
              <a:rPr lang="pl-PL" sz="1700" dirty="0" err="1"/>
              <a:t>samples</a:t>
            </a:r>
            <a:r>
              <a:rPr lang="pl-PL" sz="1700" dirty="0"/>
              <a:t> (20.0%)</a:t>
            </a:r>
          </a:p>
          <a:p>
            <a:pPr marL="0" indent="0">
              <a:buNone/>
            </a:pPr>
            <a:r>
              <a:rPr lang="pl-PL" sz="1700" dirty="0"/>
              <a:t>Test set: 1211 </a:t>
            </a:r>
            <a:r>
              <a:rPr lang="pl-PL" sz="1700" dirty="0" err="1"/>
              <a:t>samples</a:t>
            </a:r>
            <a:r>
              <a:rPr lang="pl-PL" sz="1700" dirty="0"/>
              <a:t> (20.0%)</a:t>
            </a:r>
          </a:p>
        </p:txBody>
      </p:sp>
    </p:spTree>
    <p:extLst>
      <p:ext uri="{BB962C8B-B14F-4D97-AF65-F5344CB8AC3E}">
        <p14:creationId xmlns:p14="http://schemas.microsoft.com/office/powerpoint/2010/main" val="237312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1CAAF-E08B-A629-66CA-532D433F6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BD50BA-BA65-4420-1198-CD43CC6D8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558913-CE76-2A6A-B350-DD3A789AE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8FD39-712E-48E2-8016-40AE01F84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5215F-E972-D7D1-8356-C80ED1C3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8320B-EB8B-93C1-4C97-09D2ED69B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8F3D99-DAAC-EE8C-A72B-4E9310DB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AA29D1-34A9-23D9-957D-CE037BC4E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E5DCACE-BADE-F988-0E1D-DEAA0937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Model </a:t>
            </a:r>
            <a:r>
              <a:rPr lang="pl-PL" sz="4000" dirty="0" err="1">
                <a:solidFill>
                  <a:srgbClr val="FFFFFF"/>
                </a:solidFill>
              </a:rPr>
              <a:t>Validation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Results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(on </a:t>
            </a:r>
            <a:r>
              <a:rPr lang="pl-PL" sz="4000" dirty="0" err="1">
                <a:solidFill>
                  <a:srgbClr val="FFFFFF"/>
                </a:solidFill>
              </a:rPr>
              <a:t>val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ds</a:t>
            </a:r>
            <a:r>
              <a:rPr lang="pl-PL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8A3BC8-F9BC-8831-BDEA-811AE82B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6997911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700" dirty="0"/>
              <a:t>                                     RMSE                MAE                 R²                       MAPE (%)</a:t>
            </a:r>
          </a:p>
          <a:p>
            <a:pPr marL="0" indent="0">
              <a:buNone/>
            </a:pPr>
            <a:r>
              <a:rPr lang="pl-PL" sz="1700" b="1" dirty="0" err="1"/>
              <a:t>RandomForest</a:t>
            </a:r>
            <a:r>
              <a:rPr lang="pl-PL" sz="1700" b="1" dirty="0"/>
              <a:t>       0.160118      0.110502        0.911652       11.214817</a:t>
            </a:r>
          </a:p>
          <a:p>
            <a:pPr marL="0" indent="0">
              <a:buNone/>
            </a:pPr>
            <a:r>
              <a:rPr lang="pl-PL" sz="1700" dirty="0" err="1"/>
              <a:t>GradientBoosting</a:t>
            </a:r>
            <a:r>
              <a:rPr lang="pl-PL" sz="1700" dirty="0"/>
              <a:t>   0.165783     0.119077       0.905289       11.967432</a:t>
            </a:r>
          </a:p>
          <a:p>
            <a:pPr marL="0" indent="0">
              <a:buNone/>
            </a:pPr>
            <a:r>
              <a:rPr lang="pl-PL" sz="1700" dirty="0" err="1"/>
              <a:t>Ridge</a:t>
            </a:r>
            <a:r>
              <a:rPr lang="pl-PL" sz="1700" dirty="0"/>
              <a:t> </a:t>
            </a:r>
            <a:r>
              <a:rPr lang="pl-PL" sz="1700" dirty="0" err="1"/>
              <a:t>Regression</a:t>
            </a:r>
            <a:r>
              <a:rPr lang="pl-PL" sz="1700" dirty="0"/>
              <a:t>   0.213093      0.152403       0.843521       15.613161</a:t>
            </a:r>
          </a:p>
          <a:p>
            <a:pPr marL="0" indent="0">
              <a:buNone/>
            </a:pPr>
            <a:r>
              <a:rPr lang="pl-PL" sz="1700" dirty="0" err="1"/>
              <a:t>Linear</a:t>
            </a:r>
            <a:r>
              <a:rPr lang="pl-PL" sz="1700" dirty="0"/>
              <a:t> </a:t>
            </a:r>
            <a:r>
              <a:rPr lang="pl-PL" sz="1700" dirty="0" err="1"/>
              <a:t>Regression</a:t>
            </a:r>
            <a:r>
              <a:rPr lang="pl-PL" sz="1700" dirty="0"/>
              <a:t>  0.213121      0.152426       0.843480       15.616803</a:t>
            </a:r>
          </a:p>
          <a:p>
            <a:pPr marL="0" indent="0">
              <a:buNone/>
            </a:pPr>
            <a:r>
              <a:rPr lang="pl-PL" sz="1700" dirty="0" err="1"/>
              <a:t>ElasticNet</a:t>
            </a:r>
            <a:r>
              <a:rPr lang="pl-PL" sz="1700" dirty="0"/>
              <a:t>                  0.219497     0.156776       0.833974       15.961486</a:t>
            </a:r>
          </a:p>
          <a:p>
            <a:pPr marL="0" indent="0">
              <a:buNone/>
            </a:pPr>
            <a:r>
              <a:rPr lang="pl-PL" sz="1700" dirty="0"/>
              <a:t>Lasso </a:t>
            </a:r>
            <a:r>
              <a:rPr lang="pl-PL" sz="1700" dirty="0" err="1"/>
              <a:t>Regression</a:t>
            </a:r>
            <a:r>
              <a:rPr lang="pl-PL" sz="1700" dirty="0"/>
              <a:t>   0.225583     0.161120       0.824639       16.368265</a:t>
            </a:r>
          </a:p>
          <a:p>
            <a:r>
              <a:rPr lang="pl-PL" sz="1700" dirty="0"/>
              <a:t>Best model: </a:t>
            </a:r>
            <a:r>
              <a:rPr lang="pl-PL" sz="1700" dirty="0" err="1"/>
              <a:t>RandomForest</a:t>
            </a:r>
            <a:endParaRPr lang="pl-PL" sz="1700" dirty="0"/>
          </a:p>
          <a:p>
            <a:pPr marL="0" indent="0">
              <a:buNone/>
            </a:pP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833369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E6CA8-9436-6A19-C612-9F0715CA7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0CA4A3-92CF-C3E7-5085-517E93263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128DF-3A24-0AA2-F39F-A70CFEE90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6A762-7FEB-A357-16A5-FAE9D9020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10CBF-8445-BC5C-6561-C7905A468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CE947-8265-0F0A-A060-1EC53D5D9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66F6174-A9F9-BFB0-A3D7-0AE229393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26FA53-1E9C-DEB5-3B4F-71603D84D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2691CD-25A6-DF2B-E7B9-C7920AC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Best model (</a:t>
            </a:r>
            <a:r>
              <a:rPr lang="pl-PL" sz="4000" dirty="0" err="1">
                <a:solidFill>
                  <a:srgbClr val="FFFFFF"/>
                </a:solidFill>
              </a:rPr>
              <a:t>RandomForest</a:t>
            </a:r>
            <a:r>
              <a:rPr lang="pl-PL" sz="4000" dirty="0">
                <a:solidFill>
                  <a:srgbClr val="FFFFFF"/>
                </a:solidFill>
              </a:rPr>
              <a:t>)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performance on test set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51D24C-D425-938C-0727-27D2C3D7F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1"/>
            <a:ext cx="6997911" cy="1495770"/>
          </a:xfrm>
        </p:spPr>
        <p:txBody>
          <a:bodyPr anchor="ctr">
            <a:normAutofit/>
          </a:bodyPr>
          <a:lstStyle/>
          <a:p>
            <a:r>
              <a:rPr lang="pl-PL" sz="1800" dirty="0"/>
              <a:t>RMSE: 0.1526</a:t>
            </a:r>
          </a:p>
          <a:p>
            <a:r>
              <a:rPr lang="pl-PL" sz="1800" dirty="0"/>
              <a:t>MAE: 0.1056</a:t>
            </a:r>
          </a:p>
          <a:p>
            <a:r>
              <a:rPr lang="pl-PL" sz="1800" dirty="0"/>
              <a:t>R²: 0.9121</a:t>
            </a:r>
          </a:p>
          <a:p>
            <a:r>
              <a:rPr lang="pl-PL" sz="1800" dirty="0"/>
              <a:t>MAPE (%): 10.6270</a:t>
            </a:r>
          </a:p>
          <a:p>
            <a:pPr marL="0" indent="0">
              <a:buNone/>
            </a:pPr>
            <a:endParaRPr lang="pl-PL" sz="17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58BC73F-619F-870C-F21C-0A65C570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48060"/>
              </p:ext>
            </p:extLst>
          </p:nvPr>
        </p:nvGraphicFramePr>
        <p:xfrm>
          <a:off x="4578218" y="2041267"/>
          <a:ext cx="6787388" cy="4351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3694">
                  <a:extLst>
                    <a:ext uri="{9D8B030D-6E8A-4147-A177-3AD203B41FA5}">
                      <a16:colId xmlns:a16="http://schemas.microsoft.com/office/drawing/2014/main" val="3695788504"/>
                    </a:ext>
                  </a:extLst>
                </a:gridCol>
                <a:gridCol w="3393694">
                  <a:extLst>
                    <a:ext uri="{9D8B030D-6E8A-4147-A177-3AD203B41FA5}">
                      <a16:colId xmlns:a16="http://schemas.microsoft.com/office/drawing/2014/main" val="1708540918"/>
                    </a:ext>
                  </a:extLst>
                </a:gridCol>
              </a:tblGrid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1" u="none" strike="noStrike" dirty="0" err="1">
                          <a:effectLst/>
                        </a:rPr>
                        <a:t>feature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1" u="none" strike="noStrike" dirty="0" err="1">
                          <a:effectLst/>
                        </a:rPr>
                        <a:t>importance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300809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area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0.748372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49411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distance_to_center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0.077801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675212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building_floors_num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0.035271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651316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 err="1">
                          <a:effectLst/>
                        </a:rPr>
                        <a:t>build_year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0.033822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82360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rooms_num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0.018389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9318802"/>
                  </a:ext>
                </a:extLst>
              </a:tr>
              <a:tr h="633631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premium_amenities_score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0.008917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7549608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relative_floor_position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0.008365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538628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floor_numeric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0.007171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5494"/>
                  </a:ext>
                </a:extLst>
              </a:tr>
              <a:tr h="633631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kitchen_furniture_score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0.006620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609654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infrastructure_score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0.006430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2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12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9CF2C-1EF6-B4B4-08EE-EF641DBB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B37761F-1BC2-D31B-2FE3-792D8DFB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7" y="347472"/>
            <a:ext cx="10399207" cy="62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1254B-E39B-BE1C-8AC1-107C834A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78950EF-931A-FB44-7AF2-D9700623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D4099A-F05D-6899-7808-44F91F657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pl-PL" sz="2000"/>
              <a:t>Stage</a:t>
            </a:r>
            <a:r>
              <a:rPr lang="pl-PL" sz="2000" dirty="0"/>
              <a:t> 2: Source: </a:t>
            </a:r>
            <a:r>
              <a:rPr lang="pl-PL" sz="2000"/>
              <a:t>otodom.pl</a:t>
            </a:r>
            <a:endParaRPr lang="pl-PL" sz="2000" dirty="0"/>
          </a:p>
          <a:p>
            <a:r>
              <a:rPr lang="pl-PL" sz="2000"/>
              <a:t>Aim</a:t>
            </a:r>
            <a:r>
              <a:rPr lang="pl-PL" sz="2000" dirty="0"/>
              <a:t>: web </a:t>
            </a:r>
            <a:r>
              <a:rPr lang="pl-PL" sz="2000"/>
              <a:t>scraping</a:t>
            </a:r>
            <a:r>
              <a:rPr lang="pl-PL" sz="2000" dirty="0"/>
              <a:t> of </a:t>
            </a:r>
            <a:r>
              <a:rPr lang="pl-PL" sz="2000"/>
              <a:t>property</a:t>
            </a:r>
            <a:r>
              <a:rPr lang="pl-PL" sz="2000" dirty="0"/>
              <a:t> </a:t>
            </a:r>
            <a:r>
              <a:rPr lang="pl-PL" sz="2000"/>
              <a:t>listings</a:t>
            </a:r>
            <a:endParaRPr lang="pl-PL" sz="2000" dirty="0"/>
          </a:p>
          <a:p>
            <a:r>
              <a:rPr lang="pl-PL" sz="2000"/>
              <a:t>Execution</a:t>
            </a:r>
            <a:r>
              <a:rPr lang="pl-PL" sz="2000" dirty="0"/>
              <a:t>: </a:t>
            </a:r>
            <a:r>
              <a:rPr lang="pl-PL" sz="2000"/>
              <a:t>script</a:t>
            </a:r>
            <a:r>
              <a:rPr lang="pl-PL" sz="2000" dirty="0"/>
              <a:t> 2-2.py</a:t>
            </a:r>
            <a:br>
              <a:rPr lang="pl-PL" sz="2000" dirty="0"/>
            </a:br>
            <a:r>
              <a:rPr lang="pl-PL" sz="2000" dirty="0"/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FAD9726-3FD5-929F-CCB1-C6A79242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2" r="34072"/>
          <a:stretch>
            <a:fillRect/>
          </a:stretch>
        </p:blipFill>
        <p:spPr>
          <a:xfrm>
            <a:off x="8109502" y="1755660"/>
            <a:ext cx="3615776" cy="33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B0652-2C7D-26B6-D064-C1EEE859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166AFA-49C7-7C57-C9C5-43FBAF27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457200"/>
            <a:ext cx="79513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3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4D9F4D-A27E-E8F3-51D1-85790A01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200" dirty="0" err="1"/>
              <a:t>Approach</a:t>
            </a:r>
            <a:r>
              <a:rPr lang="pl-PL" sz="1200" dirty="0"/>
              <a:t>:</a:t>
            </a:r>
          </a:p>
          <a:p>
            <a:r>
              <a:rPr lang="pl-PL" sz="1200" dirty="0" err="1"/>
              <a:t>Added</a:t>
            </a:r>
            <a:r>
              <a:rPr lang="pl-PL" sz="1200" dirty="0"/>
              <a:t> 13 </a:t>
            </a: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engineered</a:t>
            </a:r>
            <a:r>
              <a:rPr lang="pl-PL" sz="1200" dirty="0"/>
              <a:t> </a:t>
            </a:r>
            <a:r>
              <a:rPr lang="pl-PL" sz="1200" dirty="0" err="1"/>
              <a:t>features</a:t>
            </a:r>
            <a:r>
              <a:rPr lang="pl-PL" sz="1200" dirty="0"/>
              <a:t> to </a:t>
            </a:r>
            <a:r>
              <a:rPr lang="pl-PL" sz="1200" dirty="0" err="1"/>
              <a:t>enhance</a:t>
            </a:r>
            <a:r>
              <a:rPr lang="pl-PL" sz="1200" dirty="0"/>
              <a:t> </a:t>
            </a:r>
            <a:r>
              <a:rPr lang="pl-PL" sz="1200" dirty="0" err="1"/>
              <a:t>our</a:t>
            </a:r>
            <a:r>
              <a:rPr lang="pl-PL" sz="1200" dirty="0"/>
              <a:t> </a:t>
            </a:r>
            <a:r>
              <a:rPr lang="pl-PL" sz="1200" dirty="0" err="1"/>
              <a:t>Random</a:t>
            </a:r>
            <a:r>
              <a:rPr lang="pl-PL" sz="1200" dirty="0"/>
              <a:t> </a:t>
            </a:r>
            <a:r>
              <a:rPr lang="pl-PL" sz="1200" dirty="0" err="1"/>
              <a:t>Forest</a:t>
            </a:r>
            <a:r>
              <a:rPr lang="pl-PL" sz="1200" dirty="0"/>
              <a:t> model</a:t>
            </a:r>
          </a:p>
          <a:p>
            <a:r>
              <a:rPr lang="pl-PL" sz="1200" dirty="0" err="1"/>
              <a:t>Original</a:t>
            </a:r>
            <a:r>
              <a:rPr lang="pl-PL" sz="1200" dirty="0"/>
              <a:t> </a:t>
            </a:r>
            <a:r>
              <a:rPr lang="pl-PL" sz="1200" dirty="0" err="1"/>
              <a:t>dataset</a:t>
            </a:r>
            <a:r>
              <a:rPr lang="pl-PL" sz="1200" dirty="0"/>
              <a:t>: 41 </a:t>
            </a:r>
            <a:r>
              <a:rPr lang="pl-PL" sz="1200" dirty="0" err="1"/>
              <a:t>features</a:t>
            </a:r>
            <a:r>
              <a:rPr lang="pl-PL" sz="1200" dirty="0"/>
              <a:t> → </a:t>
            </a:r>
            <a:r>
              <a:rPr lang="pl-PL" sz="1200" dirty="0" err="1"/>
              <a:t>Enhanced</a:t>
            </a:r>
            <a:r>
              <a:rPr lang="pl-PL" sz="1200" dirty="0"/>
              <a:t> </a:t>
            </a:r>
            <a:r>
              <a:rPr lang="pl-PL" sz="1200" dirty="0" err="1"/>
              <a:t>dataset</a:t>
            </a:r>
            <a:r>
              <a:rPr lang="pl-PL" sz="1200" dirty="0"/>
              <a:t>: 54 </a:t>
            </a:r>
            <a:r>
              <a:rPr lang="pl-PL" sz="1200" dirty="0" err="1"/>
              <a:t>features</a:t>
            </a:r>
            <a:endParaRPr lang="pl-PL" sz="1200" dirty="0"/>
          </a:p>
          <a:p>
            <a:r>
              <a:rPr lang="pl-PL" sz="1200" dirty="0" err="1"/>
              <a:t>Engineered</a:t>
            </a:r>
            <a:r>
              <a:rPr lang="pl-PL" sz="1200" dirty="0"/>
              <a:t> </a:t>
            </a:r>
            <a:r>
              <a:rPr lang="pl-PL" sz="1200" dirty="0" err="1"/>
              <a:t>features</a:t>
            </a:r>
            <a:r>
              <a:rPr lang="pl-PL" sz="1200" dirty="0"/>
              <a:t> </a:t>
            </a:r>
            <a:r>
              <a:rPr lang="pl-PL" sz="1200" dirty="0" err="1"/>
              <a:t>capture</a:t>
            </a:r>
            <a:r>
              <a:rPr lang="pl-PL" sz="1200" dirty="0"/>
              <a:t> </a:t>
            </a:r>
            <a:r>
              <a:rPr lang="pl-PL" sz="1200" dirty="0" err="1"/>
              <a:t>complex</a:t>
            </a:r>
            <a:r>
              <a:rPr lang="pl-PL" sz="1200" dirty="0"/>
              <a:t> </a:t>
            </a:r>
            <a:r>
              <a:rPr lang="pl-PL" sz="1200" dirty="0" err="1"/>
              <a:t>relationships</a:t>
            </a:r>
            <a:r>
              <a:rPr lang="pl-PL" sz="1200" dirty="0"/>
              <a:t> </a:t>
            </a:r>
            <a:r>
              <a:rPr lang="pl-PL" sz="1200" dirty="0" err="1"/>
              <a:t>between</a:t>
            </a:r>
            <a:r>
              <a:rPr lang="pl-PL" sz="1200" dirty="0"/>
              <a:t> </a:t>
            </a:r>
            <a:r>
              <a:rPr lang="pl-PL" sz="1200" dirty="0" err="1"/>
              <a:t>property</a:t>
            </a:r>
            <a:r>
              <a:rPr lang="pl-PL" sz="1200" dirty="0"/>
              <a:t> </a:t>
            </a:r>
            <a:r>
              <a:rPr lang="pl-PL" sz="1200" dirty="0" err="1"/>
              <a:t>attributes</a:t>
            </a:r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Details</a:t>
            </a:r>
            <a:r>
              <a:rPr lang="pl-PL" sz="1200" dirty="0"/>
              <a:t>:</a:t>
            </a:r>
          </a:p>
          <a:p>
            <a:pPr marL="0" indent="0">
              <a:buNone/>
            </a:pPr>
            <a:r>
              <a:rPr lang="pl-PL" sz="1200" dirty="0" err="1"/>
              <a:t>area_per_room</a:t>
            </a:r>
            <a:r>
              <a:rPr lang="pl-PL" sz="1200" dirty="0"/>
              <a:t>: </a:t>
            </a:r>
            <a:r>
              <a:rPr lang="pl-PL" sz="1200" dirty="0" err="1"/>
              <a:t>area</a:t>
            </a:r>
            <a:r>
              <a:rPr lang="pl-PL" sz="1200" dirty="0"/>
              <a:t> ÷ </a:t>
            </a:r>
            <a:r>
              <a:rPr lang="pl-PL" sz="1200" dirty="0" err="1"/>
              <a:t>rooms_num</a:t>
            </a:r>
            <a:r>
              <a:rPr lang="pl-PL" sz="1200" dirty="0"/>
              <a:t> (</a:t>
            </a:r>
            <a:r>
              <a:rPr lang="pl-PL" sz="1200" dirty="0" err="1"/>
              <a:t>Average</a:t>
            </a:r>
            <a:r>
              <a:rPr lang="pl-PL" sz="1200" dirty="0"/>
              <a:t> </a:t>
            </a:r>
            <a:r>
              <a:rPr lang="pl-PL" sz="1200" dirty="0" err="1"/>
              <a:t>space</a:t>
            </a:r>
            <a:r>
              <a:rPr lang="pl-PL" sz="1200" dirty="0"/>
              <a:t> per </a:t>
            </a:r>
            <a:r>
              <a:rPr lang="pl-PL" sz="1200" dirty="0" err="1"/>
              <a:t>room</a:t>
            </a:r>
            <a:r>
              <a:rPr lang="pl-PL" sz="1200" dirty="0"/>
              <a:t>)</a:t>
            </a:r>
          </a:p>
          <a:p>
            <a:pPr marL="0" indent="0">
              <a:buNone/>
            </a:pPr>
            <a:r>
              <a:rPr lang="pl-PL" sz="1200" dirty="0" err="1"/>
              <a:t>area_distance_interaction</a:t>
            </a:r>
            <a:r>
              <a:rPr lang="pl-PL" sz="1200" dirty="0"/>
              <a:t>: </a:t>
            </a:r>
            <a:r>
              <a:rPr lang="pl-PL" sz="1200" dirty="0" err="1"/>
              <a:t>area</a:t>
            </a:r>
            <a:r>
              <a:rPr lang="pl-PL" sz="1200" dirty="0"/>
              <a:t> × </a:t>
            </a:r>
            <a:r>
              <a:rPr lang="pl-PL" sz="1200" dirty="0" err="1"/>
              <a:t>distance_to_center</a:t>
            </a:r>
            <a:r>
              <a:rPr lang="pl-PL" sz="1200" dirty="0"/>
              <a:t> (</a:t>
            </a:r>
            <a:r>
              <a:rPr lang="pl-PL" sz="1200" dirty="0" err="1"/>
              <a:t>Size-location</a:t>
            </a:r>
            <a:r>
              <a:rPr lang="pl-PL" sz="1200" dirty="0"/>
              <a:t> </a:t>
            </a:r>
            <a:r>
              <a:rPr lang="pl-PL" sz="1200" dirty="0" err="1"/>
              <a:t>relationship</a:t>
            </a:r>
            <a:r>
              <a:rPr lang="pl-PL" sz="1200" dirty="0"/>
              <a:t>)</a:t>
            </a:r>
          </a:p>
          <a:p>
            <a:pPr marL="0" indent="0">
              <a:buNone/>
            </a:pPr>
            <a:r>
              <a:rPr lang="pl-PL" sz="1200" dirty="0" err="1"/>
              <a:t>building_age</a:t>
            </a:r>
            <a:r>
              <a:rPr lang="pl-PL" sz="1200" dirty="0"/>
              <a:t>: </a:t>
            </a:r>
            <a:r>
              <a:rPr lang="pl-PL" sz="1200" dirty="0" err="1"/>
              <a:t>current_year</a:t>
            </a:r>
            <a:r>
              <a:rPr lang="pl-PL" sz="1200" dirty="0"/>
              <a:t> - </a:t>
            </a:r>
            <a:r>
              <a:rPr lang="pl-PL" sz="1200" dirty="0" err="1"/>
              <a:t>build_year</a:t>
            </a:r>
            <a:r>
              <a:rPr lang="pl-PL" sz="1200" dirty="0"/>
              <a:t> (</a:t>
            </a:r>
            <a:r>
              <a:rPr lang="pl-PL" sz="1200" dirty="0" err="1"/>
              <a:t>Property</a:t>
            </a:r>
            <a:r>
              <a:rPr lang="pl-PL" sz="1200" dirty="0"/>
              <a:t> </a:t>
            </a:r>
            <a:r>
              <a:rPr lang="pl-PL" sz="1200" dirty="0" err="1"/>
              <a:t>age</a:t>
            </a:r>
            <a:r>
              <a:rPr lang="pl-PL" sz="1200" dirty="0"/>
              <a:t>)</a:t>
            </a:r>
          </a:p>
          <a:p>
            <a:pPr marL="0" indent="0">
              <a:buNone/>
            </a:pPr>
            <a:r>
              <a:rPr lang="pl-PL" sz="1200" dirty="0" err="1"/>
              <a:t>total_amenity_score</a:t>
            </a:r>
            <a:r>
              <a:rPr lang="pl-PL" sz="1200" dirty="0"/>
              <a:t>: Sum of </a:t>
            </a:r>
            <a:r>
              <a:rPr lang="pl-PL" sz="1200" dirty="0" err="1"/>
              <a:t>all</a:t>
            </a:r>
            <a:r>
              <a:rPr lang="pl-PL" sz="1200" dirty="0"/>
              <a:t> </a:t>
            </a:r>
            <a:r>
              <a:rPr lang="pl-PL" sz="1200" dirty="0" err="1"/>
              <a:t>six</a:t>
            </a:r>
            <a:r>
              <a:rPr lang="pl-PL" sz="1200" dirty="0"/>
              <a:t> </a:t>
            </a:r>
            <a:r>
              <a:rPr lang="pl-PL" sz="1200" dirty="0" err="1"/>
              <a:t>amenity</a:t>
            </a:r>
            <a:r>
              <a:rPr lang="pl-PL" sz="1200" dirty="0"/>
              <a:t> </a:t>
            </a:r>
            <a:r>
              <a:rPr lang="pl-PL" sz="1200" dirty="0" err="1"/>
              <a:t>category</a:t>
            </a:r>
            <a:r>
              <a:rPr lang="pl-PL" sz="1200" dirty="0"/>
              <a:t> </a:t>
            </a:r>
            <a:r>
              <a:rPr lang="pl-PL" sz="1200" dirty="0" err="1"/>
              <a:t>scores</a:t>
            </a: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not_ground_floor</a:t>
            </a:r>
            <a:r>
              <a:rPr lang="pl-PL" sz="1200" dirty="0"/>
              <a:t>: </a:t>
            </a:r>
            <a:r>
              <a:rPr lang="pl-PL" sz="1200" dirty="0" err="1"/>
              <a:t>Binary</a:t>
            </a:r>
            <a:r>
              <a:rPr lang="pl-PL" sz="1200" dirty="0"/>
              <a:t> (</a:t>
            </a:r>
            <a:r>
              <a:rPr lang="pl-PL" sz="1200" dirty="0" err="1"/>
              <a:t>floor_numeric</a:t>
            </a:r>
            <a:r>
              <a:rPr lang="pl-PL" sz="1200" dirty="0"/>
              <a:t> &gt; 1)</a:t>
            </a:r>
          </a:p>
          <a:p>
            <a:pPr marL="0" indent="0">
              <a:buNone/>
            </a:pPr>
            <a:r>
              <a:rPr lang="pl-PL" sz="1200" dirty="0" err="1"/>
              <a:t>top_floor_distance</a:t>
            </a:r>
            <a:r>
              <a:rPr lang="pl-PL" sz="1200" dirty="0"/>
              <a:t>: </a:t>
            </a:r>
            <a:r>
              <a:rPr lang="pl-PL" sz="1200" dirty="0" err="1"/>
              <a:t>building_floors_num</a:t>
            </a:r>
            <a:r>
              <a:rPr lang="pl-PL" sz="1200" dirty="0"/>
              <a:t> - </a:t>
            </a:r>
            <a:r>
              <a:rPr lang="pl-PL" sz="1200" dirty="0" err="1"/>
              <a:t>floor_numeric</a:t>
            </a: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high_premium_district</a:t>
            </a:r>
            <a:r>
              <a:rPr lang="pl-PL" sz="1200" dirty="0"/>
              <a:t>: </a:t>
            </a:r>
            <a:r>
              <a:rPr lang="pl-PL" sz="1200" dirty="0" err="1"/>
              <a:t>Located</a:t>
            </a:r>
            <a:r>
              <a:rPr lang="pl-PL" sz="1200" dirty="0"/>
              <a:t> in top-</a:t>
            </a:r>
            <a:r>
              <a:rPr lang="pl-PL" sz="1200" dirty="0" err="1"/>
              <a:t>tier</a:t>
            </a:r>
            <a:r>
              <a:rPr lang="pl-PL" sz="1200" dirty="0"/>
              <a:t> </a:t>
            </a:r>
            <a:r>
              <a:rPr lang="pl-PL" sz="1200" dirty="0" err="1"/>
              <a:t>Warsaw</a:t>
            </a:r>
            <a:r>
              <a:rPr lang="pl-PL" sz="1200" dirty="0"/>
              <a:t> </a:t>
            </a:r>
            <a:r>
              <a:rPr lang="pl-PL" sz="1200" dirty="0" err="1"/>
              <a:t>districts</a:t>
            </a: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medium_premium_district</a:t>
            </a:r>
            <a:r>
              <a:rPr lang="pl-PL" sz="1200" dirty="0"/>
              <a:t>: </a:t>
            </a:r>
            <a:r>
              <a:rPr lang="pl-PL" sz="1200" dirty="0" err="1"/>
              <a:t>Located</a:t>
            </a:r>
            <a:r>
              <a:rPr lang="pl-PL" sz="1200" dirty="0"/>
              <a:t> in </a:t>
            </a:r>
            <a:r>
              <a:rPr lang="pl-PL" sz="1200" dirty="0" err="1"/>
              <a:t>second-tier</a:t>
            </a:r>
            <a:r>
              <a:rPr lang="pl-PL" sz="1200" dirty="0"/>
              <a:t> </a:t>
            </a:r>
            <a:r>
              <a:rPr lang="pl-PL" sz="1200" dirty="0" err="1"/>
              <a:t>premium</a:t>
            </a:r>
            <a:r>
              <a:rPr lang="pl-PL" sz="1200" dirty="0"/>
              <a:t> </a:t>
            </a:r>
            <a:r>
              <a:rPr lang="pl-PL" sz="1200" dirty="0" err="1"/>
              <a:t>districts</a:t>
            </a: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luxury_property</a:t>
            </a:r>
            <a:r>
              <a:rPr lang="pl-PL" sz="1200" dirty="0"/>
              <a:t>: (</a:t>
            </a:r>
            <a:r>
              <a:rPr lang="pl-PL" sz="1200" dirty="0" err="1"/>
              <a:t>premium_amenities_score</a:t>
            </a:r>
            <a:r>
              <a:rPr lang="pl-PL" sz="1200" dirty="0"/>
              <a:t> &gt; 0) &amp; (</a:t>
            </a:r>
            <a:r>
              <a:rPr lang="pl-PL" sz="1200" dirty="0" err="1"/>
              <a:t>area</a:t>
            </a:r>
            <a:r>
              <a:rPr lang="pl-PL" sz="1200" dirty="0"/>
              <a:t> &gt; </a:t>
            </a:r>
            <a:r>
              <a:rPr lang="pl-PL" sz="1200" dirty="0" err="1"/>
              <a:t>average</a:t>
            </a:r>
            <a:r>
              <a:rPr lang="pl-PL" sz="1200" dirty="0"/>
              <a:t>) &amp; (</a:t>
            </a:r>
            <a:r>
              <a:rPr lang="pl-PL" sz="1200" dirty="0" err="1"/>
              <a:t>building_floors_num</a:t>
            </a:r>
            <a:r>
              <a:rPr lang="pl-PL" sz="1200" dirty="0"/>
              <a:t> &gt; 8)</a:t>
            </a:r>
          </a:p>
          <a:p>
            <a:pPr marL="0" indent="0">
              <a:buNone/>
            </a:pPr>
            <a:r>
              <a:rPr lang="pl-PL" sz="1200" dirty="0" err="1"/>
              <a:t>family_property</a:t>
            </a:r>
            <a:r>
              <a:rPr lang="pl-PL" sz="1200" dirty="0"/>
              <a:t>: (</a:t>
            </a:r>
            <a:r>
              <a:rPr lang="pl-PL" sz="1200" dirty="0" err="1"/>
              <a:t>rooms_num</a:t>
            </a:r>
            <a:r>
              <a:rPr lang="pl-PL" sz="1200" dirty="0"/>
              <a:t> ≥ 3) &amp; (</a:t>
            </a:r>
            <a:r>
              <a:rPr lang="pl-PL" sz="1200" dirty="0" err="1"/>
              <a:t>area</a:t>
            </a:r>
            <a:r>
              <a:rPr lang="pl-PL" sz="1200" dirty="0"/>
              <a:t> &gt; 60m²)</a:t>
            </a:r>
          </a:p>
          <a:p>
            <a:pPr marL="0" indent="0">
              <a:buNone/>
            </a:pPr>
            <a:r>
              <a:rPr lang="pl-PL" sz="1200" dirty="0" err="1"/>
              <a:t>studio_property</a:t>
            </a:r>
            <a:r>
              <a:rPr lang="pl-PL" sz="1200" dirty="0"/>
              <a:t>: (</a:t>
            </a:r>
            <a:r>
              <a:rPr lang="pl-PL" sz="1200" dirty="0" err="1"/>
              <a:t>rooms_num</a:t>
            </a:r>
            <a:r>
              <a:rPr lang="pl-PL" sz="1200" dirty="0"/>
              <a:t> = 1) &amp; (</a:t>
            </a:r>
            <a:r>
              <a:rPr lang="pl-PL" sz="1200" dirty="0" err="1"/>
              <a:t>area</a:t>
            </a:r>
            <a:r>
              <a:rPr lang="pl-PL" sz="1200" dirty="0"/>
              <a:t> &lt; 40m²)</a:t>
            </a:r>
          </a:p>
          <a:p>
            <a:pPr marL="0" indent="0">
              <a:buNone/>
            </a:pPr>
            <a:r>
              <a:rPr lang="pl-PL" sz="1200" dirty="0" err="1"/>
              <a:t>window_floor_interaction</a:t>
            </a:r>
            <a:r>
              <a:rPr lang="pl-PL" sz="1200" dirty="0"/>
              <a:t>: </a:t>
            </a:r>
            <a:r>
              <a:rPr lang="pl-PL" sz="1200" dirty="0" err="1"/>
              <a:t>window_plastic</a:t>
            </a:r>
            <a:r>
              <a:rPr lang="pl-PL" sz="1200" dirty="0"/>
              <a:t> × </a:t>
            </a:r>
            <a:r>
              <a:rPr lang="pl-PL" sz="1200" dirty="0" err="1"/>
              <a:t>floor_numeric</a:t>
            </a:r>
            <a:endParaRPr lang="pl-PL" sz="1200" dirty="0"/>
          </a:p>
          <a:p>
            <a:pPr marL="0" indent="0">
              <a:buNone/>
            </a:pPr>
            <a:r>
              <a:rPr lang="pl-PL" sz="1200" dirty="0" err="1"/>
              <a:t>wooden_window_floor_interaction</a:t>
            </a:r>
            <a:r>
              <a:rPr lang="pl-PL" sz="1200" dirty="0"/>
              <a:t>: </a:t>
            </a:r>
            <a:r>
              <a:rPr lang="pl-PL" sz="1200" dirty="0" err="1"/>
              <a:t>window_wooden</a:t>
            </a:r>
            <a:r>
              <a:rPr lang="pl-PL" sz="1200" dirty="0"/>
              <a:t> × </a:t>
            </a:r>
            <a:r>
              <a:rPr lang="pl-PL" sz="1200" dirty="0" err="1"/>
              <a:t>floor_numeric</a:t>
            </a:r>
            <a:endParaRPr lang="pl-PL" sz="12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625EBAB-91B3-6185-2B8B-2C9FDCF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Feature</a:t>
            </a:r>
            <a:r>
              <a:rPr lang="pl-PL" sz="4000" dirty="0">
                <a:solidFill>
                  <a:srgbClr val="FFFFFF"/>
                </a:solidFill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21242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8CCE8-8744-66B7-EDB1-4ADDB8C3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CB129D-10DF-3BDF-3A85-E08345C1B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6EF2AA-7DF5-8670-28BF-FFCE3D918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8F713-9CE9-6E93-D13B-0F0519B8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65B75-41E3-F469-5905-2B325A964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1EF46-E45A-4D67-F1EA-FE2229CF8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7ADF3C-438D-E94A-55F5-94D4F8547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CB5A9-8438-1DD3-BBF7-F102B9ACB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D5009C-DB77-E9F4-7A8B-4D3DAA88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/>
              <a:t>Performance </a:t>
            </a:r>
            <a:r>
              <a:rPr lang="pl-PL" dirty="0" err="1"/>
              <a:t>Improvement</a:t>
            </a:r>
            <a:r>
              <a:rPr lang="pl-PL" dirty="0"/>
              <a:t> (</a:t>
            </a:r>
            <a:r>
              <a:rPr lang="pl-PL" dirty="0" err="1"/>
              <a:t>val</a:t>
            </a:r>
            <a:r>
              <a:rPr lang="pl-PL" dirty="0"/>
              <a:t> set):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RMSE: 0.1601 → 0.1596</a:t>
            </a:r>
            <a:br>
              <a:rPr lang="pl-PL" dirty="0"/>
            </a:br>
            <a:r>
              <a:rPr lang="pl-PL" dirty="0"/>
              <a:t>R²: 0.9117 → 0.9122</a:t>
            </a:r>
            <a:br>
              <a:rPr lang="pl-PL" dirty="0"/>
            </a:br>
            <a:r>
              <a:rPr lang="pl-PL" dirty="0"/>
              <a:t>MAPE: 11.21% → 11.08%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8A86F21-3C8A-BFE6-E736-08754638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Feature</a:t>
            </a:r>
            <a:r>
              <a:rPr lang="pl-PL" sz="4000" dirty="0">
                <a:solidFill>
                  <a:srgbClr val="FFFFFF"/>
                </a:solidFill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0332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5329F-403A-92C0-CAE6-411EFAE77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E37F63-C501-0B57-2C89-BCADC620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18F8B8-1B44-F7CC-B0FF-1C9FAC04D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0D63D4-651E-6CD1-DF2B-FEAB86E08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1F4C9C-820B-752B-8567-3568C6CD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164ED-A45F-7B9A-6688-D61D85C2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0BFE35-9CED-46FA-5411-026CEE38D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9B3D4-CD83-CBE5-B31C-1C3A79B55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529D79-4C81-3883-D2ED-8D514AE70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10000"/>
          </a:bodyPr>
          <a:lstStyle/>
          <a:p>
            <a:r>
              <a:rPr lang="pl-PL" dirty="0" err="1"/>
              <a:t>high_premium_district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0.018074)</a:t>
            </a:r>
          </a:p>
          <a:p>
            <a:r>
              <a:rPr lang="pl-PL" dirty="0" err="1"/>
              <a:t>building_age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0.015860)</a:t>
            </a:r>
          </a:p>
          <a:p>
            <a:r>
              <a:rPr lang="pl-PL" dirty="0" err="1"/>
              <a:t>top_floor_distance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0.016340)</a:t>
            </a:r>
          </a:p>
          <a:p>
            <a:r>
              <a:rPr lang="pl-PL" dirty="0" err="1"/>
              <a:t>area_per_room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0.014211)</a:t>
            </a:r>
          </a:p>
          <a:p>
            <a:r>
              <a:rPr lang="pl-PL" dirty="0" err="1"/>
              <a:t>studio_property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0.014013)</a:t>
            </a:r>
          </a:p>
          <a:p>
            <a:r>
              <a:rPr lang="pl-PL" dirty="0" err="1"/>
              <a:t>area_distance_interaction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0.012660)</a:t>
            </a:r>
          </a:p>
          <a:p>
            <a:r>
              <a:rPr lang="pl-PL" dirty="0" err="1"/>
              <a:t>total_amenity_score</a:t>
            </a:r>
            <a:r>
              <a:rPr lang="pl-PL" dirty="0"/>
              <a:t> (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importance</a:t>
            </a:r>
            <a:r>
              <a:rPr lang="pl-PL" dirty="0"/>
              <a:t>: 0.008019)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DA68CF-2EB2-FEEE-D37D-3EE639C5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Feature</a:t>
            </a:r>
            <a:r>
              <a:rPr lang="pl-PL" sz="4000" dirty="0">
                <a:solidFill>
                  <a:srgbClr val="FFFFFF"/>
                </a:solidFill>
              </a:rPr>
              <a:t> engineering – </a:t>
            </a:r>
            <a:r>
              <a:rPr lang="pl-PL" sz="4000" dirty="0" err="1">
                <a:solidFill>
                  <a:srgbClr val="FFFFFF"/>
                </a:solidFill>
              </a:rPr>
              <a:t>new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pl-PL" sz="4000" dirty="0" err="1">
                <a:solidFill>
                  <a:srgbClr val="FFFFFF"/>
                </a:solidFill>
              </a:rPr>
              <a:t>features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44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4DB34-CB67-8237-46FB-947F407F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5DD0C9-212E-9AA3-5504-AF9BA8EF9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376FF9-EE76-790B-ABEA-12AFDDC76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673E8-6ECB-ABCE-6231-A548A758C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49207-DCA0-C149-BDF9-6F5EC067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A9574-E955-9533-4F14-E024D86BD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7EC352-4AB5-1F17-3971-E60EAF7CB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18A86-8BE4-39C3-7A33-E1D27B1C8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734A5D-407B-5842-9C01-9AE90559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dirty="0" err="1"/>
              <a:t>Tested</a:t>
            </a:r>
            <a:r>
              <a:rPr lang="pl-PL" sz="2000" dirty="0"/>
              <a:t> 24 </a:t>
            </a:r>
            <a:r>
              <a:rPr lang="pl-PL" sz="2000" dirty="0" err="1"/>
              <a:t>parameter</a:t>
            </a:r>
            <a:r>
              <a:rPr lang="pl-PL" sz="2000" dirty="0"/>
              <a:t> </a:t>
            </a:r>
            <a:r>
              <a:rPr lang="pl-PL" sz="2000" dirty="0" err="1"/>
              <a:t>combinations</a:t>
            </a:r>
            <a:r>
              <a:rPr lang="pl-PL" sz="2000" dirty="0"/>
              <a:t> with 5-fold cross-</a:t>
            </a:r>
            <a:r>
              <a:rPr lang="pl-PL" sz="2000" dirty="0" err="1"/>
              <a:t>validation</a:t>
            </a:r>
            <a:r>
              <a:rPr lang="pl-PL" sz="2000" dirty="0"/>
              <a:t> (120 </a:t>
            </a:r>
            <a:r>
              <a:rPr lang="pl-PL" sz="2000" dirty="0" err="1"/>
              <a:t>total</a:t>
            </a:r>
            <a:r>
              <a:rPr lang="pl-PL" sz="2000" dirty="0"/>
              <a:t> model </a:t>
            </a:r>
            <a:r>
              <a:rPr lang="pl-PL" sz="2000" dirty="0" err="1"/>
              <a:t>fits</a:t>
            </a:r>
            <a:r>
              <a:rPr lang="pl-PL" sz="2000" dirty="0"/>
              <a:t>). </a:t>
            </a:r>
            <a:r>
              <a:rPr lang="pl-PL" sz="2000" dirty="0" err="1"/>
              <a:t>Optimized</a:t>
            </a:r>
            <a:r>
              <a:rPr lang="pl-PL" sz="2000" dirty="0"/>
              <a:t> for </a:t>
            </a:r>
            <a:r>
              <a:rPr lang="pl-PL" sz="2000" dirty="0" err="1"/>
              <a:t>minimizing</a:t>
            </a:r>
            <a:r>
              <a:rPr lang="pl-PL" sz="2000" dirty="0"/>
              <a:t> RMSE </a:t>
            </a:r>
            <a:r>
              <a:rPr lang="pl-PL" sz="2000" dirty="0" err="1"/>
              <a:t>during</a:t>
            </a:r>
            <a:r>
              <a:rPr lang="pl-PL" sz="2000" dirty="0"/>
              <a:t> cross-</a:t>
            </a:r>
            <a:r>
              <a:rPr lang="pl-PL" sz="2000" dirty="0" err="1"/>
              <a:t>validation</a:t>
            </a:r>
            <a:r>
              <a:rPr lang="pl-PL" sz="2000" dirty="0"/>
              <a:t>.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 err="1"/>
              <a:t>Optimal</a:t>
            </a:r>
            <a:r>
              <a:rPr lang="pl-PL" sz="2000" dirty="0"/>
              <a:t> </a:t>
            </a:r>
            <a:r>
              <a:rPr lang="pl-PL" sz="2000" dirty="0" err="1"/>
              <a:t>Parameters</a:t>
            </a:r>
            <a:r>
              <a:rPr lang="pl-PL" sz="2000" dirty="0"/>
              <a:t>:</a:t>
            </a:r>
          </a:p>
          <a:p>
            <a:pPr marL="0" indent="0">
              <a:buNone/>
            </a:pPr>
            <a:r>
              <a:rPr lang="pl-PL" sz="2000" dirty="0" err="1"/>
              <a:t>n_estimators</a:t>
            </a:r>
            <a:r>
              <a:rPr lang="pl-PL" sz="2000" dirty="0"/>
              <a:t>: 200</a:t>
            </a:r>
          </a:p>
          <a:p>
            <a:pPr marL="0" indent="0">
              <a:buNone/>
            </a:pPr>
            <a:r>
              <a:rPr lang="pl-PL" sz="2000" dirty="0" err="1"/>
              <a:t>max_depth</a:t>
            </a:r>
            <a:r>
              <a:rPr lang="pl-PL" sz="2000" dirty="0"/>
              <a:t>: 20</a:t>
            </a:r>
          </a:p>
          <a:p>
            <a:pPr marL="0" indent="0">
              <a:buNone/>
            </a:pPr>
            <a:r>
              <a:rPr lang="pl-PL" sz="2000" dirty="0" err="1"/>
              <a:t>min_samples_split</a:t>
            </a:r>
            <a:r>
              <a:rPr lang="pl-PL" sz="2000" dirty="0"/>
              <a:t>: 2</a:t>
            </a:r>
          </a:p>
          <a:p>
            <a:pPr marL="0" indent="0">
              <a:buNone/>
            </a:pPr>
            <a:r>
              <a:rPr lang="pl-PL" sz="2000" dirty="0" err="1"/>
              <a:t>min_samples_leaf</a:t>
            </a:r>
            <a:r>
              <a:rPr lang="pl-PL" sz="2000" dirty="0"/>
              <a:t>: 2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349566E-07D3-1800-D4F9-0C9F9B73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Optimization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4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AB11C-6A0C-E7F7-4874-61DF31DB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62250-D85A-81D7-5883-9649E3D57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BED6C4-A9DB-3083-3BFA-9FE45E1A5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8B91D-BA70-46AB-1FD1-365CD04C2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3AF2F-CB54-5EA2-6BC8-E7FD3BB5F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F721A-ACFE-86F5-F000-983AD512C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2DEF76-E572-E02E-9A31-5B6BB6B9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7B5FCB-2CA9-1CA0-5B88-1B5F489DF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C3AEF3-9B94-B752-9DC6-A29BCC5F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377" y="649480"/>
            <a:ext cx="721423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800" b="1" dirty="0"/>
              <a:t>Performance </a:t>
            </a:r>
            <a:r>
              <a:rPr lang="pl-PL" sz="1800" b="1" dirty="0" err="1"/>
              <a:t>Improvement</a:t>
            </a:r>
            <a:r>
              <a:rPr lang="pl-PL" sz="1800" b="1" dirty="0"/>
              <a:t> (</a:t>
            </a:r>
            <a:r>
              <a:rPr lang="pl-PL" sz="1800" b="1" dirty="0" err="1"/>
              <a:t>Validation</a:t>
            </a:r>
            <a:r>
              <a:rPr lang="pl-PL" sz="1800" b="1" dirty="0"/>
              <a:t> set)</a:t>
            </a:r>
          </a:p>
          <a:p>
            <a:r>
              <a:rPr lang="pl-PL" sz="1800" dirty="0" err="1"/>
              <a:t>Validation</a:t>
            </a:r>
            <a:r>
              <a:rPr lang="pl-PL" sz="1800" dirty="0"/>
              <a:t> RMSE: 0.1585 → 0.1598 (0.82% </a:t>
            </a:r>
            <a:r>
              <a:rPr lang="pl-PL" sz="1800" dirty="0" err="1"/>
              <a:t>decrease</a:t>
            </a:r>
            <a:r>
              <a:rPr lang="pl-PL" sz="1800" dirty="0"/>
              <a:t>) NEGATIVE</a:t>
            </a:r>
          </a:p>
          <a:p>
            <a:r>
              <a:rPr lang="pl-PL" sz="1800" dirty="0" err="1"/>
              <a:t>Validation</a:t>
            </a:r>
            <a:r>
              <a:rPr lang="pl-PL" sz="1800" dirty="0"/>
              <a:t> R²: 0.9135 → 0.9120 (0.16% </a:t>
            </a:r>
            <a:r>
              <a:rPr lang="pl-PL" sz="1800" dirty="0" err="1"/>
              <a:t>decrease</a:t>
            </a:r>
            <a:r>
              <a:rPr lang="pl-PL" sz="1800" dirty="0"/>
              <a:t>) NEGATIVE</a:t>
            </a:r>
          </a:p>
          <a:p>
            <a:r>
              <a:rPr lang="pl-PL" sz="1800" dirty="0" err="1"/>
              <a:t>Validation</a:t>
            </a:r>
            <a:r>
              <a:rPr lang="pl-PL" sz="1800" dirty="0"/>
              <a:t> MAPE: 11.05% → 11.07% (0.18% </a:t>
            </a:r>
            <a:r>
              <a:rPr lang="pl-PL" sz="1800" dirty="0" err="1"/>
              <a:t>increase</a:t>
            </a:r>
            <a:r>
              <a:rPr lang="pl-PL" sz="1800" dirty="0"/>
              <a:t>) NEGATIVE</a:t>
            </a:r>
          </a:p>
          <a:p>
            <a:pPr marL="0" indent="0">
              <a:buNone/>
            </a:pPr>
            <a:r>
              <a:rPr lang="pl-PL" sz="1800" b="1" dirty="0" err="1"/>
              <a:t>Final</a:t>
            </a:r>
            <a:r>
              <a:rPr lang="pl-PL" sz="1800" b="1" dirty="0"/>
              <a:t> Model Performance (Test Set):</a:t>
            </a:r>
          </a:p>
          <a:p>
            <a:r>
              <a:rPr lang="pl-PL" sz="1800" dirty="0"/>
              <a:t>RMSE: 0.1533 (</a:t>
            </a:r>
            <a:r>
              <a:rPr lang="pl-PL" sz="1800" dirty="0" err="1"/>
              <a:t>compared</a:t>
            </a:r>
            <a:r>
              <a:rPr lang="pl-PL" sz="1800" dirty="0"/>
              <a:t> to </a:t>
            </a:r>
            <a:r>
              <a:rPr lang="pl-PL" sz="1800" dirty="0" err="1"/>
              <a:t>original</a:t>
            </a:r>
            <a:r>
              <a:rPr lang="pl-PL" sz="1800" dirty="0"/>
              <a:t> test RMSE of 0.1526) SLIGHTLY WORSE</a:t>
            </a:r>
          </a:p>
          <a:p>
            <a:r>
              <a:rPr lang="pl-PL" sz="1800" dirty="0"/>
              <a:t>R²: 0.9113 (</a:t>
            </a:r>
            <a:r>
              <a:rPr lang="pl-PL" sz="1800" dirty="0" err="1"/>
              <a:t>compared</a:t>
            </a:r>
            <a:r>
              <a:rPr lang="pl-PL" sz="1800" dirty="0"/>
              <a:t> to </a:t>
            </a:r>
            <a:r>
              <a:rPr lang="pl-PL" sz="1800" dirty="0" err="1"/>
              <a:t>original</a:t>
            </a:r>
            <a:r>
              <a:rPr lang="pl-PL" sz="1800" dirty="0"/>
              <a:t> test R² of 0.9121) SLIGHTLY WORSE</a:t>
            </a:r>
          </a:p>
          <a:p>
            <a:r>
              <a:rPr lang="pl-PL" sz="1800" dirty="0"/>
              <a:t>MAPE: 10.83% (</a:t>
            </a:r>
            <a:r>
              <a:rPr lang="pl-PL" sz="1800" dirty="0" err="1"/>
              <a:t>compared</a:t>
            </a:r>
            <a:r>
              <a:rPr lang="pl-PL" sz="1800" dirty="0"/>
              <a:t> to </a:t>
            </a:r>
            <a:r>
              <a:rPr lang="pl-PL" sz="1800" dirty="0" err="1"/>
              <a:t>original</a:t>
            </a:r>
            <a:r>
              <a:rPr lang="pl-PL" sz="1800" dirty="0"/>
              <a:t> test MAPE of 10.63%) SLIGHTLY WORSE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47C670D0-6E52-A661-3E5F-EE601BD3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Optimization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5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C6B4D-76F1-A09F-D277-3AA0B964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46347A-AE23-C144-DB43-4F54726E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470B47-C3E5-5B11-F4C9-CA29379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0D2DF-0F9C-7D85-2CCF-F3694592B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45479-39B8-DA19-DA2B-3D34411B0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B92EE-346E-BD19-F08A-2FFF51C70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6B1F1B8-485C-7483-8607-8C97F41E4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F3ECC-2B66-0ECA-A68A-E4041F978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83D935-AD9A-ACB8-D36F-0C1E5C7A7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377" y="649480"/>
            <a:ext cx="721423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800" b="1" dirty="0"/>
              <a:t>Performance </a:t>
            </a:r>
            <a:r>
              <a:rPr lang="pl-PL" sz="1800" b="1" dirty="0" err="1"/>
              <a:t>Impact</a:t>
            </a:r>
            <a:r>
              <a:rPr lang="pl-PL" sz="1800" b="1" dirty="0"/>
              <a:t>:</a:t>
            </a:r>
          </a:p>
          <a:p>
            <a:r>
              <a:rPr lang="pl-PL" sz="1800" dirty="0" err="1"/>
              <a:t>Hyperparameter</a:t>
            </a:r>
            <a:r>
              <a:rPr lang="pl-PL" sz="1800" dirty="0"/>
              <a:t> </a:t>
            </a:r>
            <a:r>
              <a:rPr lang="pl-PL" sz="1800" dirty="0" err="1"/>
              <a:t>tuning</a:t>
            </a:r>
            <a:r>
              <a:rPr lang="pl-PL" sz="1800" dirty="0"/>
              <a:t> </a:t>
            </a:r>
            <a:r>
              <a:rPr lang="pl-PL" sz="1800" dirty="0" err="1"/>
              <a:t>did</a:t>
            </a:r>
            <a:r>
              <a:rPr lang="pl-PL" sz="1800" dirty="0"/>
              <a:t> not </a:t>
            </a:r>
            <a:r>
              <a:rPr lang="pl-PL" sz="1800" dirty="0" err="1"/>
              <a:t>improve</a:t>
            </a:r>
            <a:r>
              <a:rPr lang="pl-PL" sz="1800" dirty="0"/>
              <a:t> model performance</a:t>
            </a:r>
          </a:p>
          <a:p>
            <a:r>
              <a:rPr lang="pl-PL" sz="1800" dirty="0"/>
              <a:t>Test set </a:t>
            </a:r>
            <a:r>
              <a:rPr lang="pl-PL" sz="1800" dirty="0" err="1"/>
              <a:t>metrics</a:t>
            </a:r>
            <a:r>
              <a:rPr lang="pl-PL" sz="1800" dirty="0"/>
              <a:t> </a:t>
            </a:r>
            <a:r>
              <a:rPr lang="pl-PL" sz="1800" dirty="0" err="1"/>
              <a:t>showed</a:t>
            </a:r>
            <a:r>
              <a:rPr lang="pl-PL" sz="1800" dirty="0"/>
              <a:t> </a:t>
            </a:r>
            <a:r>
              <a:rPr lang="pl-PL" sz="1800" dirty="0" err="1"/>
              <a:t>slight</a:t>
            </a:r>
            <a:r>
              <a:rPr lang="pl-PL" sz="1800" dirty="0"/>
              <a:t> </a:t>
            </a:r>
            <a:r>
              <a:rPr lang="pl-PL" sz="1800" dirty="0" err="1"/>
              <a:t>decrease</a:t>
            </a:r>
            <a:r>
              <a:rPr lang="pl-PL" sz="1800" dirty="0"/>
              <a:t> in performance (RMSE: +0.46%, R²: -0.09%, MAPE: +1.88%)</a:t>
            </a:r>
          </a:p>
          <a:p>
            <a:r>
              <a:rPr lang="pl-PL" sz="1800" dirty="0" err="1"/>
              <a:t>Original</a:t>
            </a:r>
            <a:r>
              <a:rPr lang="pl-PL" sz="1800" dirty="0"/>
              <a:t> model </a:t>
            </a:r>
            <a:r>
              <a:rPr lang="pl-PL" sz="1800" dirty="0" err="1"/>
              <a:t>parameters</a:t>
            </a:r>
            <a:r>
              <a:rPr lang="pl-PL" sz="1800" dirty="0"/>
              <a:t> </a:t>
            </a:r>
            <a:r>
              <a:rPr lang="pl-PL" sz="1800" dirty="0" err="1"/>
              <a:t>may</a:t>
            </a:r>
            <a:r>
              <a:rPr lang="pl-PL" sz="1800" dirty="0"/>
              <a:t> </a:t>
            </a:r>
            <a:r>
              <a:rPr lang="pl-PL" sz="1800" dirty="0" err="1"/>
              <a:t>have</a:t>
            </a:r>
            <a:r>
              <a:rPr lang="pl-PL" sz="1800" dirty="0"/>
              <a:t> </a:t>
            </a:r>
            <a:r>
              <a:rPr lang="pl-PL" sz="1800" dirty="0" err="1"/>
              <a:t>been</a:t>
            </a:r>
            <a:r>
              <a:rPr lang="pl-PL" sz="1800" dirty="0"/>
              <a:t> </a:t>
            </a:r>
            <a:r>
              <a:rPr lang="pl-PL" sz="1800" dirty="0" err="1"/>
              <a:t>optimal</a:t>
            </a:r>
            <a:r>
              <a:rPr lang="pl-PL" sz="1800" dirty="0"/>
              <a:t> for </a:t>
            </a:r>
            <a:r>
              <a:rPr lang="pl-PL" sz="1800" dirty="0" err="1"/>
              <a:t>this</a:t>
            </a:r>
            <a:r>
              <a:rPr lang="pl-PL" sz="1800" dirty="0"/>
              <a:t> </a:t>
            </a:r>
            <a:r>
              <a:rPr lang="pl-PL" sz="1800" dirty="0" err="1"/>
              <a:t>dataset</a:t>
            </a:r>
            <a:endParaRPr lang="pl-PL" sz="1800" dirty="0"/>
          </a:p>
          <a:p>
            <a:r>
              <a:rPr lang="pl-PL" sz="1800" dirty="0" err="1"/>
              <a:t>Differences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</a:t>
            </a:r>
            <a:r>
              <a:rPr lang="pl-PL" sz="1800" dirty="0" err="1"/>
              <a:t>minimal</a:t>
            </a:r>
            <a:r>
              <a:rPr lang="pl-PL" sz="1800" dirty="0"/>
              <a:t>, </a:t>
            </a:r>
            <a:r>
              <a:rPr lang="pl-PL" sz="1800" dirty="0" err="1"/>
              <a:t>suggesting</a:t>
            </a:r>
            <a:r>
              <a:rPr lang="pl-PL" sz="1800" dirty="0"/>
              <a:t> model </a:t>
            </a:r>
            <a:r>
              <a:rPr lang="pl-PL" sz="1800" dirty="0" err="1"/>
              <a:t>stability</a:t>
            </a:r>
            <a:endParaRPr lang="pl-PL" sz="1800" dirty="0"/>
          </a:p>
          <a:p>
            <a:pPr marL="0" indent="0">
              <a:buNone/>
            </a:pPr>
            <a:endParaRPr lang="pl-PL" sz="1800" b="1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B77684B-D9CB-268D-25FA-12BE082F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Optimization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42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0C431-D3CC-B37D-4D1E-D584014D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830852-D608-E025-F970-9F10F0C54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3983B6-A8AA-8035-3EEE-BB6599DF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0BD9-7BB4-7B58-E1AB-357B8EAD5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90F9-C8AC-56D0-C83A-A9ECD29D0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610FB3-108B-4EDC-286C-2167E6363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92A825-81CF-0F16-2565-DAC2299FB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51B74-6336-4651-31B0-ACD43048F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452EDE-3260-5D9A-F40A-478E8DFD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377" y="649480"/>
            <a:ext cx="721423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1800" dirty="0" err="1"/>
              <a:t>Despite</a:t>
            </a:r>
            <a:r>
              <a:rPr lang="pl-PL" sz="1800" dirty="0"/>
              <a:t> </a:t>
            </a:r>
            <a:r>
              <a:rPr lang="pl-PL" sz="1800" dirty="0" err="1"/>
              <a:t>marginally</a:t>
            </a:r>
            <a:r>
              <a:rPr lang="pl-PL" sz="1800" dirty="0"/>
              <a:t> </a:t>
            </a:r>
            <a:r>
              <a:rPr lang="pl-PL" sz="1800" dirty="0" err="1"/>
              <a:t>lower</a:t>
            </a:r>
            <a:r>
              <a:rPr lang="pl-PL" sz="1800" dirty="0"/>
              <a:t> test </a:t>
            </a:r>
            <a:r>
              <a:rPr lang="pl-PL" sz="1800" dirty="0" err="1"/>
              <a:t>metrics</a:t>
            </a:r>
            <a:r>
              <a:rPr lang="pl-PL" sz="1800" dirty="0"/>
              <a:t>, </a:t>
            </a:r>
            <a:r>
              <a:rPr lang="pl-PL" sz="1800" b="1" dirty="0"/>
              <a:t>the </a:t>
            </a:r>
            <a:r>
              <a:rPr lang="pl-PL" sz="1800" b="1" dirty="0" err="1"/>
              <a:t>optimized</a:t>
            </a:r>
            <a:r>
              <a:rPr lang="pl-PL" sz="1800" b="1" dirty="0"/>
              <a:t> model was </a:t>
            </a:r>
            <a:r>
              <a:rPr lang="pl-PL" sz="1800" b="1" dirty="0" err="1"/>
              <a:t>selected</a:t>
            </a:r>
            <a:r>
              <a:rPr lang="pl-PL" sz="1800" dirty="0"/>
              <a:t> for </a:t>
            </a:r>
            <a:r>
              <a:rPr lang="pl-PL" sz="1800" dirty="0" err="1"/>
              <a:t>deployment</a:t>
            </a:r>
            <a:r>
              <a:rPr lang="pl-PL" sz="1800" dirty="0"/>
              <a:t> </a:t>
            </a:r>
            <a:r>
              <a:rPr lang="pl-PL" sz="1800" dirty="0" err="1"/>
              <a:t>due</a:t>
            </a:r>
            <a:r>
              <a:rPr lang="pl-PL" sz="1800" dirty="0"/>
              <a:t> to:</a:t>
            </a:r>
          </a:p>
          <a:p>
            <a:pPr marL="0" indent="0">
              <a:buNone/>
            </a:pPr>
            <a:endParaRPr lang="pl-PL" sz="1800" dirty="0"/>
          </a:p>
          <a:p>
            <a:r>
              <a:rPr lang="pl-PL" sz="1800" dirty="0" err="1"/>
              <a:t>Enhanced</a:t>
            </a:r>
            <a:r>
              <a:rPr lang="pl-PL" sz="1800" dirty="0"/>
              <a:t> </a:t>
            </a:r>
            <a:r>
              <a:rPr lang="pl-PL" sz="1800" dirty="0" err="1"/>
              <a:t>robustness</a:t>
            </a:r>
            <a:r>
              <a:rPr lang="pl-PL" sz="1800" dirty="0"/>
              <a:t> </a:t>
            </a:r>
            <a:r>
              <a:rPr lang="pl-PL" sz="1800" dirty="0" err="1"/>
              <a:t>through</a:t>
            </a:r>
            <a:r>
              <a:rPr lang="pl-PL" sz="1800" dirty="0"/>
              <a:t> 5-fold cross-</a:t>
            </a:r>
            <a:r>
              <a:rPr lang="pl-PL" sz="1800" dirty="0" err="1"/>
              <a:t>validation</a:t>
            </a:r>
            <a:r>
              <a:rPr lang="pl-PL" sz="1800" dirty="0"/>
              <a:t> </a:t>
            </a:r>
            <a:r>
              <a:rPr lang="pl-PL" sz="1800" dirty="0" err="1"/>
              <a:t>across</a:t>
            </a:r>
            <a:r>
              <a:rPr lang="pl-PL" sz="1800" dirty="0"/>
              <a:t> 120 model </a:t>
            </a:r>
            <a:r>
              <a:rPr lang="pl-PL" sz="1800" dirty="0" err="1"/>
              <a:t>fits</a:t>
            </a:r>
            <a:endParaRPr lang="pl-PL" sz="1800" dirty="0"/>
          </a:p>
          <a:p>
            <a:r>
              <a:rPr lang="pl-PL" sz="1800" dirty="0" err="1"/>
              <a:t>Better</a:t>
            </a:r>
            <a:r>
              <a:rPr lang="pl-PL" sz="1800" dirty="0"/>
              <a:t> </a:t>
            </a:r>
            <a:r>
              <a:rPr lang="pl-PL" sz="1800" dirty="0" err="1"/>
              <a:t>generalization</a:t>
            </a:r>
            <a:r>
              <a:rPr lang="pl-PL" sz="1800" dirty="0"/>
              <a:t> </a:t>
            </a:r>
            <a:r>
              <a:rPr lang="pl-PL" sz="1800" dirty="0" err="1"/>
              <a:t>potential</a:t>
            </a:r>
            <a:r>
              <a:rPr lang="pl-PL" sz="1800" dirty="0"/>
              <a:t> for </a:t>
            </a:r>
            <a:r>
              <a:rPr lang="pl-PL" sz="1800" dirty="0" err="1"/>
              <a:t>future</a:t>
            </a:r>
            <a:r>
              <a:rPr lang="pl-PL" sz="1800" dirty="0"/>
              <a:t> </a:t>
            </a:r>
            <a:r>
              <a:rPr lang="pl-PL" sz="1800" dirty="0" err="1"/>
              <a:t>rental</a:t>
            </a:r>
            <a:r>
              <a:rPr lang="pl-PL" sz="1800" dirty="0"/>
              <a:t> market data</a:t>
            </a:r>
          </a:p>
          <a:p>
            <a:r>
              <a:rPr lang="pl-PL" sz="1800" dirty="0" err="1"/>
              <a:t>Methodological</a:t>
            </a:r>
            <a:r>
              <a:rPr lang="pl-PL" sz="1800" dirty="0"/>
              <a:t> </a:t>
            </a:r>
            <a:r>
              <a:rPr lang="pl-PL" sz="1800" dirty="0" err="1"/>
              <a:t>soundness</a:t>
            </a:r>
            <a:r>
              <a:rPr lang="pl-PL" sz="1800" dirty="0"/>
              <a:t> </a:t>
            </a:r>
            <a:r>
              <a:rPr lang="pl-PL" sz="1800" dirty="0" err="1"/>
              <a:t>following</a:t>
            </a:r>
            <a:r>
              <a:rPr lang="pl-PL" sz="1800" dirty="0"/>
              <a:t> </a:t>
            </a:r>
            <a:r>
              <a:rPr lang="pl-PL" sz="1800" dirty="0" err="1"/>
              <a:t>machine</a:t>
            </a:r>
            <a:r>
              <a:rPr lang="pl-PL" sz="1800" dirty="0"/>
              <a:t> learning </a:t>
            </a:r>
            <a:r>
              <a:rPr lang="pl-PL" sz="1800" dirty="0" err="1"/>
              <a:t>best</a:t>
            </a:r>
            <a:r>
              <a:rPr lang="pl-PL" sz="1800" dirty="0"/>
              <a:t> </a:t>
            </a:r>
            <a:r>
              <a:rPr lang="pl-PL" sz="1800" dirty="0" err="1"/>
              <a:t>practices</a:t>
            </a:r>
            <a:endParaRPr lang="pl-PL" sz="1800" dirty="0"/>
          </a:p>
          <a:p>
            <a:r>
              <a:rPr lang="pl-PL" sz="1800" dirty="0" err="1"/>
              <a:t>Negligible</a:t>
            </a:r>
            <a:r>
              <a:rPr lang="pl-PL" sz="1800" dirty="0"/>
              <a:t> performance </a:t>
            </a:r>
            <a:r>
              <a:rPr lang="pl-PL" sz="1800" dirty="0" err="1"/>
              <a:t>difference</a:t>
            </a:r>
            <a:r>
              <a:rPr lang="pl-PL" sz="1800" dirty="0"/>
              <a:t> (&lt;2% on </a:t>
            </a:r>
            <a:r>
              <a:rPr lang="pl-PL" sz="1800" dirty="0" err="1"/>
              <a:t>all</a:t>
            </a:r>
            <a:r>
              <a:rPr lang="pl-PL" sz="1800" dirty="0"/>
              <a:t> </a:t>
            </a:r>
            <a:r>
              <a:rPr lang="pl-PL" sz="1800" dirty="0" err="1"/>
              <a:t>metrics</a:t>
            </a:r>
            <a:r>
              <a:rPr lang="pl-PL" sz="1800" dirty="0"/>
              <a:t>)</a:t>
            </a:r>
          </a:p>
          <a:p>
            <a:endParaRPr lang="pl-PL" sz="1800" dirty="0"/>
          </a:p>
          <a:p>
            <a:endParaRPr lang="pl-PL" sz="1800" dirty="0"/>
          </a:p>
          <a:p>
            <a:endParaRPr lang="pl-PL" sz="1800" dirty="0"/>
          </a:p>
          <a:p>
            <a:endParaRPr lang="pl-PL" sz="1800" dirty="0"/>
          </a:p>
          <a:p>
            <a:pPr marL="0" indent="0">
              <a:buNone/>
            </a:pPr>
            <a:r>
              <a:rPr lang="pl-PL" sz="1800" dirty="0" err="1"/>
              <a:t>Execution</a:t>
            </a:r>
            <a:r>
              <a:rPr lang="pl-PL" sz="1800" dirty="0"/>
              <a:t> of </a:t>
            </a:r>
            <a:r>
              <a:rPr lang="pl-PL" sz="1800" dirty="0" err="1"/>
              <a:t>section</a:t>
            </a:r>
            <a:r>
              <a:rPr lang="pl-PL" sz="1800" dirty="0"/>
              <a:t> 5 and 6: 5-1.py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442FA0E-7914-7BC2-C789-C84E1E69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 err="1">
                <a:solidFill>
                  <a:srgbClr val="FFFFFF"/>
                </a:solidFill>
              </a:rPr>
              <a:t>Final</a:t>
            </a:r>
            <a:r>
              <a:rPr lang="pl-PL" sz="4000" dirty="0">
                <a:solidFill>
                  <a:srgbClr val="FFFFFF"/>
                </a:solidFill>
              </a:rPr>
              <a:t> Model </a:t>
            </a:r>
            <a:r>
              <a:rPr lang="pl-PL" sz="4000" dirty="0" err="1">
                <a:solidFill>
                  <a:srgbClr val="FFFFFF"/>
                </a:solidFill>
              </a:rPr>
              <a:t>Selection</a:t>
            </a:r>
            <a:endParaRPr lang="pl-PL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20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F16D2-3BB0-4587-1388-2EA870AC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32723D-705D-8856-F2E4-54EDA9CB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39" y="219457"/>
            <a:ext cx="9711417" cy="64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6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06BFD-B4E4-C26C-1700-49DC8201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A6CBB1F-B9AD-865A-81DD-D4A2D2A2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457200"/>
            <a:ext cx="74295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BF0C1-3BBA-58F1-5AC2-9B0F0518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5B97A1-79CC-5445-E7D9-4325EE89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D2D7B0-FBF6-6CFA-E798-EA008ECF3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pl-PL" sz="2000" dirty="0" err="1"/>
              <a:t>Stage</a:t>
            </a:r>
            <a:r>
              <a:rPr lang="pl-PL" sz="2000" dirty="0"/>
              <a:t> 3: Source </a:t>
            </a:r>
            <a:r>
              <a:rPr lang="pl-PL" sz="2000" dirty="0" err="1"/>
              <a:t>saved</a:t>
            </a:r>
            <a:r>
              <a:rPr lang="pl-PL" sz="2000" dirty="0"/>
              <a:t> data</a:t>
            </a:r>
          </a:p>
          <a:p>
            <a:r>
              <a:rPr lang="pl-PL" sz="2000" dirty="0" err="1"/>
              <a:t>Aim</a:t>
            </a:r>
            <a:r>
              <a:rPr lang="pl-PL" sz="2000" dirty="0"/>
              <a:t>: </a:t>
            </a:r>
            <a:r>
              <a:rPr lang="pl-PL" sz="2000" dirty="0" err="1"/>
              <a:t>dataset</a:t>
            </a:r>
            <a:r>
              <a:rPr lang="pl-PL" sz="2000" dirty="0"/>
              <a:t> (</a:t>
            </a:r>
            <a:r>
              <a:rPr lang="pl-PL" sz="2000" dirty="0" err="1"/>
              <a:t>bronze</a:t>
            </a:r>
            <a:r>
              <a:rPr lang="pl-PL" sz="2000" dirty="0"/>
              <a:t> </a:t>
            </a:r>
            <a:r>
              <a:rPr lang="pl-PL" sz="2000" dirty="0" err="1"/>
              <a:t>layer</a:t>
            </a:r>
            <a:r>
              <a:rPr lang="pl-PL" sz="2000" dirty="0"/>
              <a:t>)</a:t>
            </a:r>
          </a:p>
          <a:p>
            <a:r>
              <a:rPr lang="pl-PL" sz="2000" dirty="0" err="1"/>
              <a:t>Execution</a:t>
            </a:r>
            <a:r>
              <a:rPr lang="pl-PL" sz="2000" dirty="0"/>
              <a:t>: </a:t>
            </a:r>
            <a:r>
              <a:rPr lang="pl-PL" sz="2000" dirty="0" err="1"/>
              <a:t>script</a:t>
            </a:r>
            <a:r>
              <a:rPr lang="pl-PL" sz="2000" dirty="0"/>
              <a:t> 2-3.py</a:t>
            </a:r>
            <a:br>
              <a:rPr lang="pl-PL" sz="2000" dirty="0"/>
            </a:br>
            <a:r>
              <a:rPr lang="pl-PL" sz="2000" dirty="0"/>
              <a:t>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CA5E6D9-3FC9-F3A0-D883-A5BDDAAB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6"/>
          <a:stretch>
            <a:fillRect/>
          </a:stretch>
        </p:blipFill>
        <p:spPr>
          <a:xfrm>
            <a:off x="8109502" y="1403332"/>
            <a:ext cx="3615776" cy="4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0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95701-5242-D526-2537-0B02329B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68BF90-F4AE-93D3-8294-BD4D2D58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699359-0C32-C914-2662-1F73E752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8C5740-C2E6-04A8-B555-81694EA1B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9853D-47DD-1749-2871-4A5A5469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C258A1-8B5B-1BC3-7DA8-70606EC3C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1F52F3-8606-5E19-4D4D-883D0D62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F51D6-AC8E-2623-D0CC-CA975607F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9240BF-489B-302A-219A-C276535A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6" y="586855"/>
            <a:ext cx="352004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7. Deployment &amp; Communication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EDCEA03-7ED8-13F6-C4C1-2B7F4CA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75" y="457068"/>
            <a:ext cx="522756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8EB86-6A76-96E8-B6A5-DA18AB88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2C2EA9F-A254-F65D-FADE-8A84A408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2A. Data Pre Preprocessing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24E5-B727-A992-BDDF-888114CB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1. Drop </a:t>
            </a:r>
            <a:r>
              <a:rPr lang="pl-PL" sz="2000" dirty="0" err="1"/>
              <a:t>duplicate</a:t>
            </a:r>
            <a:r>
              <a:rPr lang="pl-PL" sz="2000" dirty="0"/>
              <a:t> </a:t>
            </a:r>
            <a:r>
              <a:rPr lang="pl-PL" sz="2000" dirty="0" err="1"/>
              <a:t>urls</a:t>
            </a:r>
            <a:endParaRPr lang="pl-PL" sz="2000" dirty="0"/>
          </a:p>
          <a:p>
            <a:r>
              <a:rPr lang="pl-PL" sz="2000" dirty="0"/>
              <a:t>2. Total </a:t>
            </a:r>
            <a:r>
              <a:rPr lang="pl-PL" sz="2000" dirty="0" err="1"/>
              <a:t>Price</a:t>
            </a:r>
            <a:r>
              <a:rPr lang="pl-PL" sz="2000" dirty="0"/>
              <a:t> = </a:t>
            </a:r>
            <a:r>
              <a:rPr lang="pl-PL" sz="2000" dirty="0" err="1"/>
              <a:t>Price</a:t>
            </a:r>
            <a:r>
              <a:rPr lang="pl-PL" sz="2000" dirty="0"/>
              <a:t> + Rent </a:t>
            </a:r>
          </a:p>
          <a:p>
            <a:r>
              <a:rPr lang="pl-PL" sz="2000" dirty="0"/>
              <a:t>3. Drop </a:t>
            </a:r>
            <a:r>
              <a:rPr lang="pl-PL" sz="2000" dirty="0" err="1"/>
              <a:t>listings</a:t>
            </a:r>
            <a:r>
              <a:rPr lang="pl-PL" sz="2000" dirty="0"/>
              <a:t> with no </a:t>
            </a:r>
            <a:r>
              <a:rPr lang="pl-PL" sz="2000" dirty="0" err="1"/>
              <a:t>price</a:t>
            </a:r>
            <a:endParaRPr lang="pl-PL" sz="2000" dirty="0"/>
          </a:p>
          <a:p>
            <a:r>
              <a:rPr lang="pl-PL" sz="2000" dirty="0"/>
              <a:t>4. </a:t>
            </a:r>
            <a:r>
              <a:rPr lang="pl-PL" sz="2000" dirty="0" err="1"/>
              <a:t>Adding</a:t>
            </a:r>
            <a:r>
              <a:rPr lang="pl-PL" sz="2000" dirty="0"/>
              <a:t> </a:t>
            </a:r>
            <a:r>
              <a:rPr lang="pl-PL" sz="2000" dirty="0" err="1"/>
              <a:t>price</a:t>
            </a:r>
            <a:r>
              <a:rPr lang="pl-PL" sz="2000" dirty="0"/>
              <a:t> per </a:t>
            </a:r>
            <a:r>
              <a:rPr lang="pl-PL" sz="2000" dirty="0" err="1"/>
              <a:t>sqm</a:t>
            </a:r>
            <a:endParaRPr lang="pl-PL" sz="2000" dirty="0"/>
          </a:p>
          <a:p>
            <a:r>
              <a:rPr lang="pl-PL" sz="2000" dirty="0"/>
              <a:t>5. </a:t>
            </a:r>
            <a:r>
              <a:rPr lang="pl-PL" sz="2000" dirty="0" err="1"/>
              <a:t>Creating</a:t>
            </a:r>
            <a:r>
              <a:rPr lang="pl-PL" sz="2000" dirty="0"/>
              <a:t> </a:t>
            </a:r>
            <a:r>
              <a:rPr lang="pl-PL" sz="2000" dirty="0" err="1"/>
              <a:t>dummies</a:t>
            </a:r>
            <a:r>
              <a:rPr lang="pl-PL" sz="2000" dirty="0"/>
              <a:t> from list </a:t>
            </a:r>
            <a:r>
              <a:rPr lang="pl-PL" sz="2000" dirty="0" err="1"/>
              <a:t>columns</a:t>
            </a:r>
            <a:endParaRPr lang="pl-PL" sz="2000" dirty="0"/>
          </a:p>
          <a:p>
            <a:r>
              <a:rPr lang="pl-PL" sz="2000" dirty="0"/>
              <a:t>6. </a:t>
            </a:r>
            <a:r>
              <a:rPr lang="pl-PL" sz="2000" dirty="0" err="1"/>
              <a:t>Mapping</a:t>
            </a:r>
            <a:r>
              <a:rPr lang="pl-PL" sz="2000" dirty="0"/>
              <a:t> </a:t>
            </a:r>
            <a:r>
              <a:rPr lang="pl-PL" sz="2000" dirty="0" err="1"/>
              <a:t>districts</a:t>
            </a:r>
            <a:endParaRPr lang="pl-PL" sz="2000" dirty="0"/>
          </a:p>
          <a:p>
            <a:r>
              <a:rPr lang="pl-PL" sz="2000" dirty="0"/>
              <a:t>7. </a:t>
            </a:r>
            <a:r>
              <a:rPr lang="pl-PL" sz="2000" dirty="0" err="1"/>
              <a:t>Dealing</a:t>
            </a:r>
            <a:r>
              <a:rPr lang="pl-PL" sz="2000" dirty="0"/>
              <a:t> with </a:t>
            </a:r>
            <a:r>
              <a:rPr lang="pl-PL" sz="2000" dirty="0" err="1"/>
              <a:t>rooms</a:t>
            </a:r>
            <a:r>
              <a:rPr lang="pl-PL" sz="2000" dirty="0"/>
              <a:t> numer</a:t>
            </a:r>
          </a:p>
          <a:p>
            <a:r>
              <a:rPr lang="pl-PL" sz="2000" dirty="0"/>
              <a:t>8. </a:t>
            </a:r>
            <a:r>
              <a:rPr lang="pl-PL" sz="2000" dirty="0" err="1"/>
              <a:t>Dealing</a:t>
            </a:r>
            <a:r>
              <a:rPr lang="pl-PL" sz="2000" dirty="0"/>
              <a:t> with </a:t>
            </a:r>
            <a:r>
              <a:rPr lang="pl-PL" sz="2000" dirty="0" err="1"/>
              <a:t>build</a:t>
            </a:r>
            <a:r>
              <a:rPr lang="pl-PL" sz="2000" dirty="0"/>
              <a:t> </a:t>
            </a:r>
            <a:r>
              <a:rPr lang="pl-PL" sz="2000" dirty="0" err="1"/>
              <a:t>year</a:t>
            </a:r>
            <a:endParaRPr lang="pl-PL" sz="2000" dirty="0"/>
          </a:p>
          <a:p>
            <a:r>
              <a:rPr lang="pl-PL" sz="2000" dirty="0"/>
              <a:t>9. </a:t>
            </a:r>
            <a:r>
              <a:rPr lang="pl-PL" sz="2000" dirty="0" err="1"/>
              <a:t>Dealing</a:t>
            </a:r>
            <a:r>
              <a:rPr lang="pl-PL" sz="2000" dirty="0"/>
              <a:t> with </a:t>
            </a:r>
            <a:r>
              <a:rPr lang="pl-PL" sz="2000" dirty="0" err="1"/>
              <a:t>building</a:t>
            </a:r>
            <a:r>
              <a:rPr lang="pl-PL" sz="2000" dirty="0"/>
              <a:t> </a:t>
            </a:r>
            <a:r>
              <a:rPr lang="pl-PL" sz="2000" dirty="0" err="1"/>
              <a:t>floors</a:t>
            </a:r>
            <a:r>
              <a:rPr lang="pl-PL" sz="2000" dirty="0"/>
              <a:t> numer </a:t>
            </a:r>
          </a:p>
          <a:p>
            <a:r>
              <a:rPr lang="pl-PL" sz="2000" dirty="0"/>
              <a:t>10. </a:t>
            </a:r>
            <a:r>
              <a:rPr lang="pl-PL" sz="2000" dirty="0" err="1"/>
              <a:t>Dealing</a:t>
            </a:r>
            <a:r>
              <a:rPr lang="pl-PL" sz="2000" dirty="0"/>
              <a:t> with </a:t>
            </a:r>
            <a:r>
              <a:rPr lang="pl-PL" sz="2000" dirty="0" err="1"/>
              <a:t>building</a:t>
            </a:r>
            <a:r>
              <a:rPr lang="pl-PL" sz="2000" dirty="0"/>
              <a:t> </a:t>
            </a:r>
            <a:r>
              <a:rPr lang="pl-PL" sz="2000" dirty="0" err="1"/>
              <a:t>types</a:t>
            </a:r>
            <a:r>
              <a:rPr lang="pl-PL" sz="2000" dirty="0"/>
              <a:t> </a:t>
            </a:r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47151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DAF45-037E-C9F4-705F-8B6BA9DB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A60798-0024-C76B-81F6-04701AFD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2A. Data Pre Preprocessing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719ABA-E96F-775B-B774-E64761A02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/>
              <a:t>11. Dealing with windows types </a:t>
            </a:r>
          </a:p>
          <a:p>
            <a:r>
              <a:rPr lang="pl-PL" sz="2000"/>
              <a:t>12. Dealing with user types</a:t>
            </a:r>
          </a:p>
          <a:p>
            <a:r>
              <a:rPr lang="pl-PL" sz="2000"/>
              <a:t>13. Dealing with heating </a:t>
            </a:r>
          </a:p>
          <a:p>
            <a:r>
              <a:rPr lang="pl-PL" sz="2000"/>
              <a:t>14. Dealing with construction status </a:t>
            </a:r>
          </a:p>
          <a:p>
            <a:r>
              <a:rPr lang="pl-PL" sz="2000"/>
              <a:t>15. Dealing with building material </a:t>
            </a:r>
          </a:p>
          <a:p>
            <a:r>
              <a:rPr lang="pl-PL" sz="2000"/>
              <a:t>16. Dealing with floors</a:t>
            </a:r>
          </a:p>
          <a:p>
            <a:r>
              <a:rPr lang="pl-PL" sz="2000"/>
              <a:t>17. Dealing with NaN in floor_numeric</a:t>
            </a:r>
          </a:p>
          <a:p>
            <a:r>
              <a:rPr lang="pl-PL" sz="2000"/>
              <a:t>18. Adding distance to center</a:t>
            </a:r>
          </a:p>
          <a:p>
            <a:r>
              <a:rPr lang="pl-PL" sz="2000"/>
              <a:t>19. Adding some additional columns</a:t>
            </a:r>
          </a:p>
          <a:p>
            <a:pPr marL="0" indent="0">
              <a:buNone/>
            </a:pPr>
            <a:endParaRPr lang="pl-PL" sz="2000"/>
          </a:p>
          <a:p>
            <a:pPr marL="0" indent="0">
              <a:buNone/>
            </a:pPr>
            <a:r>
              <a:rPr lang="pl-PL" sz="2000"/>
              <a:t>Execution: 2-4.py</a:t>
            </a:r>
          </a:p>
        </p:txBody>
      </p:sp>
    </p:spTree>
    <p:extLst>
      <p:ext uri="{BB962C8B-B14F-4D97-AF65-F5344CB8AC3E}">
        <p14:creationId xmlns:p14="http://schemas.microsoft.com/office/powerpoint/2010/main" val="17950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8F7FE72-C250-DF96-742D-075DA24B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Exploratory Data Analysis/ 4. Data Preprocessing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97C0BD8-DC24-7519-A0C9-959C2171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52890"/>
            <a:ext cx="7225748" cy="455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827B2-4160-CB18-275C-BED2E10BF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CA8CB-76BE-B833-A13B-5CF72321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2" y="457200"/>
            <a:ext cx="95479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01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</TotalTime>
  <Words>1909</Words>
  <Application>Microsoft Macintosh PowerPoint</Application>
  <PresentationFormat>Panoramiczny</PresentationFormat>
  <Paragraphs>265</Paragraphs>
  <Slides>50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7" baseType="lpstr">
      <vt:lpstr>Aptos</vt:lpstr>
      <vt:lpstr>Aptos Display</vt:lpstr>
      <vt:lpstr>Aptos Narrow</vt:lpstr>
      <vt:lpstr>Arial</vt:lpstr>
      <vt:lpstr>IBM Plex Sans</vt:lpstr>
      <vt:lpstr>Mundial Light</vt:lpstr>
      <vt:lpstr>Motyw pakietu Office</vt:lpstr>
      <vt:lpstr>Rental Property Price Prediction in Warsaw</vt:lpstr>
      <vt:lpstr>1. Goal Definition</vt:lpstr>
      <vt:lpstr>2. Data Collection</vt:lpstr>
      <vt:lpstr>2. Data Collection</vt:lpstr>
      <vt:lpstr>2. Data Collection</vt:lpstr>
      <vt:lpstr>2A. Data Pre Preprocessing</vt:lpstr>
      <vt:lpstr>2A. Data Pre Preprocessing</vt:lpstr>
      <vt:lpstr>3. Exploratory Data Analysis/ 4. Data Preprocessing</vt:lpstr>
      <vt:lpstr>Prezentacja programu PowerPoint</vt:lpstr>
      <vt:lpstr>Prezentacja programu PowerPoint</vt:lpstr>
      <vt:lpstr>Very Rare Features (&lt; 1%)</vt:lpstr>
      <vt:lpstr>Uncommon Features (1-5%)</vt:lpstr>
      <vt:lpstr>Uncommon Features (1-5%) (cont.)</vt:lpstr>
      <vt:lpstr>Features analysis</vt:lpstr>
      <vt:lpstr>Outcome of Features analysis</vt:lpstr>
      <vt:lpstr>Correlation analysis</vt:lpstr>
      <vt:lpstr>Correlation analysis</vt:lpstr>
      <vt:lpstr>Prezentacja programu PowerPoint</vt:lpstr>
      <vt:lpstr>Prezentacja programu PowerPoint</vt:lpstr>
      <vt:lpstr>Amenity groupings based on correlation patterns</vt:lpstr>
      <vt:lpstr>Prezentacja programu PowerPoint</vt:lpstr>
      <vt:lpstr>Price outliers</vt:lpstr>
      <vt:lpstr>Outliers are not errors.  Decision: log(price)</vt:lpstr>
      <vt:lpstr>Feature correlations with log price</vt:lpstr>
      <vt:lpstr>Feature correlations with log price (cont.)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Standarization z-score</vt:lpstr>
      <vt:lpstr>5. Modeling &amp;  6. Evaluation</vt:lpstr>
      <vt:lpstr>Data splitting</vt:lpstr>
      <vt:lpstr>Model Validation Results (on val ds)</vt:lpstr>
      <vt:lpstr>Best model (RandomForest) performance on test set</vt:lpstr>
      <vt:lpstr>Prezentacja programu PowerPoint</vt:lpstr>
      <vt:lpstr>Prezentacja programu PowerPoint</vt:lpstr>
      <vt:lpstr>Feature engineering</vt:lpstr>
      <vt:lpstr>Feature engineering</vt:lpstr>
      <vt:lpstr>Feature engineering – new features</vt:lpstr>
      <vt:lpstr>Optimization</vt:lpstr>
      <vt:lpstr>Optimization</vt:lpstr>
      <vt:lpstr>Optimization</vt:lpstr>
      <vt:lpstr>Final Model Selection</vt:lpstr>
      <vt:lpstr>Prezentacja programu PowerPoint</vt:lpstr>
      <vt:lpstr>Prezentacja programu PowerPoint</vt:lpstr>
      <vt:lpstr>7. Deployment &amp;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Hebda</dc:creator>
  <cp:lastModifiedBy>Igor Hebda</cp:lastModifiedBy>
  <cp:revision>23</cp:revision>
  <dcterms:created xsi:type="dcterms:W3CDTF">2025-05-07T14:02:37Z</dcterms:created>
  <dcterms:modified xsi:type="dcterms:W3CDTF">2025-05-19T13:41:54Z</dcterms:modified>
</cp:coreProperties>
</file>